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91" r:id="rId3"/>
    <p:sldId id="258" r:id="rId4"/>
    <p:sldId id="282" r:id="rId5"/>
    <p:sldId id="283" r:id="rId6"/>
    <p:sldId id="284" r:id="rId7"/>
    <p:sldId id="285" r:id="rId8"/>
    <p:sldId id="286" r:id="rId9"/>
    <p:sldId id="272" r:id="rId10"/>
    <p:sldId id="273" r:id="rId11"/>
    <p:sldId id="287" r:id="rId12"/>
    <p:sldId id="274" r:id="rId13"/>
    <p:sldId id="288" r:id="rId14"/>
    <p:sldId id="259" r:id="rId15"/>
    <p:sldId id="275" r:id="rId16"/>
    <p:sldId id="279" r:id="rId17"/>
    <p:sldId id="280" r:id="rId18"/>
    <p:sldId id="281" r:id="rId19"/>
    <p:sldId id="265" r:id="rId20"/>
    <p:sldId id="289" r:id="rId21"/>
    <p:sldId id="290" r:id="rId22"/>
    <p:sldId id="260" r:id="rId23"/>
    <p:sldId id="276" r:id="rId24"/>
    <p:sldId id="261" r:id="rId25"/>
  </p:sldIdLst>
  <p:sldSz cx="12192000" cy="6858000"/>
  <p:notesSz cx="6735763" cy="98694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CAF1"/>
    <a:srgbClr val="7BFB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 autoAdjust="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7.wmf"/><Relationship Id="rId1" Type="http://schemas.openxmlformats.org/officeDocument/2006/relationships/image" Target="../media/image5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0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4" Type="http://schemas.openxmlformats.org/officeDocument/2006/relationships/image" Target="../media/image33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image" Target="../media/image36.wmf"/><Relationship Id="rId7" Type="http://schemas.openxmlformats.org/officeDocument/2006/relationships/image" Target="../media/image40.wmf"/><Relationship Id="rId2" Type="http://schemas.openxmlformats.org/officeDocument/2006/relationships/image" Target="../media/image35.emf"/><Relationship Id="rId1" Type="http://schemas.openxmlformats.org/officeDocument/2006/relationships/image" Target="../media/image30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Relationship Id="rId9" Type="http://schemas.openxmlformats.org/officeDocument/2006/relationships/image" Target="../media/image42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emf"/><Relationship Id="rId4" Type="http://schemas.openxmlformats.org/officeDocument/2006/relationships/image" Target="../media/image51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emf"/><Relationship Id="rId1" Type="http://schemas.openxmlformats.org/officeDocument/2006/relationships/image" Target="../media/image45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2" Type="http://schemas.openxmlformats.org/officeDocument/2006/relationships/image" Target="../media/image61.wmf"/><Relationship Id="rId1" Type="http://schemas.openxmlformats.org/officeDocument/2006/relationships/image" Target="../media/image59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73.wmf"/><Relationship Id="rId1" Type="http://schemas.openxmlformats.org/officeDocument/2006/relationships/image" Target="../media/image20.wmf"/><Relationship Id="rId4" Type="http://schemas.openxmlformats.org/officeDocument/2006/relationships/image" Target="../media/image26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047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442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098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990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070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785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943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396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07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224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673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913A6-1E10-4EFB-9BF4-5CAC5ECEEB5F}" type="datetimeFigureOut">
              <a:rPr lang="en-US" smtClean="0"/>
              <a:t>01/04/2018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DE23-CD12-4619-A071-849BDE8A5A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30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8.w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0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2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10.bin"/><Relationship Id="rId10" Type="http://schemas.openxmlformats.org/officeDocument/2006/relationships/image" Target="../media/image11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12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16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wmf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15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22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package" Target="../embeddings/Microsoft_Word_Document1.docx"/><Relationship Id="rId7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8.emf"/><Relationship Id="rId5" Type="http://schemas.openxmlformats.org/officeDocument/2006/relationships/package" Target="../embeddings/Microsoft_Word_Document2.docx"/><Relationship Id="rId4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20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oleObject" Target="../embeddings/oleObject34.bin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12" Type="http://schemas.openxmlformats.org/officeDocument/2006/relationships/image" Target="../media/image27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9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24.wmf"/><Relationship Id="rId11" Type="http://schemas.openxmlformats.org/officeDocument/2006/relationships/oleObject" Target="../embeddings/oleObject33.bin"/><Relationship Id="rId5" Type="http://schemas.openxmlformats.org/officeDocument/2006/relationships/oleObject" Target="../embeddings/oleObject30.bin"/><Relationship Id="rId15" Type="http://schemas.openxmlformats.org/officeDocument/2006/relationships/oleObject" Target="../embeddings/oleObject35.bin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oleObject" Target="../embeddings/oleObject32.bin"/><Relationship Id="rId14" Type="http://schemas.openxmlformats.org/officeDocument/2006/relationships/image" Target="../media/image28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4.jp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33.wmf"/><Relationship Id="rId5" Type="http://schemas.openxmlformats.org/officeDocument/2006/relationships/image" Target="../media/image30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32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oleObject" Target="../embeddings/oleObject44.bin"/><Relationship Id="rId18" Type="http://schemas.openxmlformats.org/officeDocument/2006/relationships/image" Target="../media/image41.wmf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38.wmf"/><Relationship Id="rId17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0.wmf"/><Relationship Id="rId20" Type="http://schemas.openxmlformats.org/officeDocument/2006/relationships/image" Target="../media/image42.wmf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5.emf"/><Relationship Id="rId11" Type="http://schemas.openxmlformats.org/officeDocument/2006/relationships/oleObject" Target="../embeddings/oleObject43.bin"/><Relationship Id="rId5" Type="http://schemas.openxmlformats.org/officeDocument/2006/relationships/package" Target="../embeddings/Microsoft_Word_Document4.docx"/><Relationship Id="rId15" Type="http://schemas.openxmlformats.org/officeDocument/2006/relationships/oleObject" Target="../embeddings/oleObject45.bin"/><Relationship Id="rId10" Type="http://schemas.openxmlformats.org/officeDocument/2006/relationships/image" Target="../media/image37.wmf"/><Relationship Id="rId19" Type="http://schemas.openxmlformats.org/officeDocument/2006/relationships/oleObject" Target="../embeddings/oleObject47.bin"/><Relationship Id="rId4" Type="http://schemas.openxmlformats.org/officeDocument/2006/relationships/image" Target="../media/image30.wmf"/><Relationship Id="rId9" Type="http://schemas.openxmlformats.org/officeDocument/2006/relationships/oleObject" Target="../embeddings/oleObject42.bin"/><Relationship Id="rId14" Type="http://schemas.openxmlformats.org/officeDocument/2006/relationships/image" Target="../media/image39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oleObject" Target="../embeddings/oleObject52.bin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12" Type="http://schemas.openxmlformats.org/officeDocument/2006/relationships/image" Target="../media/image46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4.wmf"/><Relationship Id="rId11" Type="http://schemas.openxmlformats.org/officeDocument/2006/relationships/oleObject" Target="../embeddings/oleObject51.bin"/><Relationship Id="rId5" Type="http://schemas.openxmlformats.org/officeDocument/2006/relationships/oleObject" Target="../embeddings/oleObject49.bin"/><Relationship Id="rId15" Type="http://schemas.openxmlformats.org/officeDocument/2006/relationships/image" Target="../media/image34.jpg"/><Relationship Id="rId10" Type="http://schemas.openxmlformats.org/officeDocument/2006/relationships/slide" Target="slide23.xml"/><Relationship Id="rId4" Type="http://schemas.openxmlformats.org/officeDocument/2006/relationships/image" Target="../media/image43.wmf"/><Relationship Id="rId9" Type="http://schemas.openxmlformats.org/officeDocument/2006/relationships/hyperlink" Target="CHA&#768;O%20M&#431;&#768;NG%20TH&#194;&#768;Y%20C&#212;%20T&#416;&#769;I%20D&#431;&#803;%20GI&#416;&#768;%20THAO.pptx#-1,21,Da&#803;ng 1: X&#233;t d&#7845;u ca&#769;c bi&#234;&#777;u th&#432;&#769;c co&#769; ch&#432;&#769;a ti&#769;ch, th&#432;&#417;ng." TargetMode="External"/><Relationship Id="rId14" Type="http://schemas.openxmlformats.org/officeDocument/2006/relationships/image" Target="../media/image47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13" Type="http://schemas.openxmlformats.org/officeDocument/2006/relationships/image" Target="../media/image52.emf"/><Relationship Id="rId3" Type="http://schemas.openxmlformats.org/officeDocument/2006/relationships/image" Target="../media/image34.jpg"/><Relationship Id="rId7" Type="http://schemas.openxmlformats.org/officeDocument/2006/relationships/image" Target="../media/image49.wmf"/><Relationship Id="rId12" Type="http://schemas.openxmlformats.org/officeDocument/2006/relationships/package" Target="../embeddings/Microsoft_Word_Document5.doc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54.bin"/><Relationship Id="rId11" Type="http://schemas.openxmlformats.org/officeDocument/2006/relationships/image" Target="../media/image51.wmf"/><Relationship Id="rId5" Type="http://schemas.openxmlformats.org/officeDocument/2006/relationships/image" Target="../media/image48.wmf"/><Relationship Id="rId15" Type="http://schemas.openxmlformats.org/officeDocument/2006/relationships/image" Target="../media/image53.wmf"/><Relationship Id="rId10" Type="http://schemas.openxmlformats.org/officeDocument/2006/relationships/oleObject" Target="../embeddings/oleObject56.bin"/><Relationship Id="rId4" Type="http://schemas.openxmlformats.org/officeDocument/2006/relationships/oleObject" Target="../embeddings/oleObject53.bin"/><Relationship Id="rId9" Type="http://schemas.openxmlformats.org/officeDocument/2006/relationships/image" Target="../media/image50.wmf"/><Relationship Id="rId14" Type="http://schemas.openxmlformats.org/officeDocument/2006/relationships/oleObject" Target="../embeddings/oleObject57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13" Type="http://schemas.openxmlformats.org/officeDocument/2006/relationships/image" Target="../media/image58.jpg"/><Relationship Id="rId3" Type="http://schemas.openxmlformats.org/officeDocument/2006/relationships/oleObject" Target="../embeddings/oleObject58.bin"/><Relationship Id="rId7" Type="http://schemas.openxmlformats.org/officeDocument/2006/relationships/oleObject" Target="../embeddings/oleObject59.bin"/><Relationship Id="rId12" Type="http://schemas.openxmlformats.org/officeDocument/2006/relationships/image" Target="../media/image57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4.emf"/><Relationship Id="rId11" Type="http://schemas.openxmlformats.org/officeDocument/2006/relationships/oleObject" Target="../embeddings/oleObject61.bin"/><Relationship Id="rId5" Type="http://schemas.openxmlformats.org/officeDocument/2006/relationships/package" Target="../embeddings/Microsoft_Word_Document6.docx"/><Relationship Id="rId15" Type="http://schemas.openxmlformats.org/officeDocument/2006/relationships/slide" Target="slide24.xml"/><Relationship Id="rId10" Type="http://schemas.openxmlformats.org/officeDocument/2006/relationships/image" Target="../media/image56.wmf"/><Relationship Id="rId4" Type="http://schemas.openxmlformats.org/officeDocument/2006/relationships/image" Target="../media/image45.wmf"/><Relationship Id="rId9" Type="http://schemas.openxmlformats.org/officeDocument/2006/relationships/oleObject" Target="../embeddings/oleObject60.bin"/><Relationship Id="rId14" Type="http://schemas.openxmlformats.org/officeDocument/2006/relationships/image" Target="../media/image3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0.jpg"/><Relationship Id="rId5" Type="http://schemas.openxmlformats.org/officeDocument/2006/relationships/image" Target="../media/image58.jpg"/><Relationship Id="rId4" Type="http://schemas.openxmlformats.org/officeDocument/2006/relationships/image" Target="../media/image59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13" Type="http://schemas.openxmlformats.org/officeDocument/2006/relationships/oleObject" Target="../embeddings/oleObject68.bin"/><Relationship Id="rId18" Type="http://schemas.openxmlformats.org/officeDocument/2006/relationships/image" Target="../media/image67.wmf"/><Relationship Id="rId3" Type="http://schemas.openxmlformats.org/officeDocument/2006/relationships/oleObject" Target="../embeddings/oleObject63.bin"/><Relationship Id="rId7" Type="http://schemas.openxmlformats.org/officeDocument/2006/relationships/oleObject" Target="../embeddings/oleObject65.bin"/><Relationship Id="rId12" Type="http://schemas.openxmlformats.org/officeDocument/2006/relationships/image" Target="../media/image64.wmf"/><Relationship Id="rId17" Type="http://schemas.openxmlformats.org/officeDocument/2006/relationships/oleObject" Target="../embeddings/oleObject7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6.wmf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1.wmf"/><Relationship Id="rId11" Type="http://schemas.openxmlformats.org/officeDocument/2006/relationships/oleObject" Target="../embeddings/oleObject67.bin"/><Relationship Id="rId5" Type="http://schemas.openxmlformats.org/officeDocument/2006/relationships/oleObject" Target="../embeddings/oleObject64.bin"/><Relationship Id="rId15" Type="http://schemas.openxmlformats.org/officeDocument/2006/relationships/oleObject" Target="../embeddings/oleObject69.bin"/><Relationship Id="rId10" Type="http://schemas.openxmlformats.org/officeDocument/2006/relationships/image" Target="../media/image63.wmf"/><Relationship Id="rId4" Type="http://schemas.openxmlformats.org/officeDocument/2006/relationships/image" Target="../media/image59.wmf"/><Relationship Id="rId9" Type="http://schemas.openxmlformats.org/officeDocument/2006/relationships/oleObject" Target="../embeddings/oleObject66.bin"/><Relationship Id="rId14" Type="http://schemas.openxmlformats.org/officeDocument/2006/relationships/image" Target="../media/image65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oleObject" Target="../embeddings/oleObject71.bin"/><Relationship Id="rId7" Type="http://schemas.openxmlformats.org/officeDocument/2006/relationships/oleObject" Target="../embeddings/oleObject73.bin"/><Relationship Id="rId12" Type="http://schemas.openxmlformats.org/officeDocument/2006/relationships/image" Target="../media/image72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69.wmf"/><Relationship Id="rId11" Type="http://schemas.openxmlformats.org/officeDocument/2006/relationships/oleObject" Target="../embeddings/oleObject75.bin"/><Relationship Id="rId5" Type="http://schemas.openxmlformats.org/officeDocument/2006/relationships/oleObject" Target="../embeddings/oleObject72.bin"/><Relationship Id="rId10" Type="http://schemas.openxmlformats.org/officeDocument/2006/relationships/image" Target="../media/image71.wmf"/><Relationship Id="rId4" Type="http://schemas.openxmlformats.org/officeDocument/2006/relationships/image" Target="../media/image68.wmf"/><Relationship Id="rId9" Type="http://schemas.openxmlformats.org/officeDocument/2006/relationships/oleObject" Target="../embeddings/oleObject74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76.bin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73.wmf"/><Relationship Id="rId11" Type="http://schemas.openxmlformats.org/officeDocument/2006/relationships/slide" Target="slide14.xml"/><Relationship Id="rId5" Type="http://schemas.openxmlformats.org/officeDocument/2006/relationships/oleObject" Target="../embeddings/oleObject77.bin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oleObject" Target="../embeddings/oleObject79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0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9.vml"/><Relationship Id="rId5" Type="http://schemas.openxmlformats.org/officeDocument/2006/relationships/slide" Target="slide16.xml"/><Relationship Id="rId4" Type="http://schemas.openxmlformats.org/officeDocument/2006/relationships/image" Target="../media/image7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27279" y="319825"/>
            <a:ext cx="10225824" cy="85000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572010" y="1730756"/>
            <a:ext cx="6133513" cy="2665373"/>
          </a:xfrm>
        </p:spPr>
        <p:txBody>
          <a:bodyPr>
            <a:normAutofit/>
          </a:bodyPr>
          <a:lstStyle/>
          <a:p>
            <a:endParaRPr lang="en-US" sz="3200" b="1" cap="none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cap="none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cap="none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cap="none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ubtitle 4"/>
          <p:cNvSpPr txBox="1">
            <a:spLocks/>
          </p:cNvSpPr>
          <p:nvPr/>
        </p:nvSpPr>
        <p:spPr>
          <a:xfrm>
            <a:off x="781319" y="3443093"/>
            <a:ext cx="11041487" cy="2461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4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itchFamily="34" charset="0"/>
              <a:buChar char="•"/>
            </a:pP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>
              <a:buFont typeface="Arial" pitchFamily="34" charset="0"/>
              <a:buChar char="•"/>
            </a:pP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Đức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Kiên</a:t>
            </a:r>
            <a:endParaRPr lang="en-US" sz="3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0" name="Picture 2" descr="C:\Users\DELL\Desktop\logo mớ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904" y="1169831"/>
            <a:ext cx="4611041" cy="273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86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repeatCount="indefinit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076556" cy="2334228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CHƯƠNG I. BẤT ĐẲNG THỨC VÀ BẤT PHƯƠNG TRÌNH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9432612" cy="1064362"/>
          </a:xfrm>
        </p:spPr>
        <p:txBody>
          <a:bodyPr/>
          <a:lstStyle/>
          <a:p>
            <a:r>
              <a:rPr lang="en-US" dirty="0" smtClean="0">
                <a:sym typeface="Wingdings"/>
              </a:rPr>
              <a:t></a:t>
            </a:r>
            <a:r>
              <a:rPr lang="en-US" sz="4000" b="1" dirty="0" smtClean="0">
                <a:solidFill>
                  <a:srgbClr val="7BCAF1"/>
                </a:solidFill>
                <a:sym typeface="Wingdings"/>
              </a:rPr>
              <a:t>BÀI 5: DẤU CỦA TAM THỨC BẬC HAI</a:t>
            </a:r>
            <a:endParaRPr lang="en-US" sz="4400" b="1" dirty="0">
              <a:solidFill>
                <a:srgbClr val="7BCAF1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0714748"/>
              </p:ext>
            </p:extLst>
          </p:nvPr>
        </p:nvGraphicFramePr>
        <p:xfrm>
          <a:off x="6032500" y="3332163"/>
          <a:ext cx="1270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" name="Equation" r:id="rId3" imgW="126720" imgH="190440" progId="Equation.DSMT4">
                  <p:embed/>
                </p:oleObj>
              </mc:Choice>
              <mc:Fallback>
                <p:oleObj name="Equation" r:id="rId3" imgW="12672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32500" y="3332163"/>
                        <a:ext cx="127000" cy="190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5570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 txBox="1">
            <a:spLocks/>
          </p:cNvSpPr>
          <p:nvPr/>
        </p:nvSpPr>
        <p:spPr>
          <a:xfrm>
            <a:off x="-618978" y="126609"/>
            <a:ext cx="9355015" cy="1906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940905" y="1074642"/>
            <a:ext cx="2630660" cy="422031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tam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420273" y="145957"/>
            <a:ext cx="9144000" cy="728031"/>
          </a:xfrm>
        </p:spPr>
        <p:txBody>
          <a:bodyPr>
            <a:normAutofit lnSpcReduction="10000"/>
          </a:bodyPr>
          <a:lstStyle/>
          <a:p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Kiểm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bài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cũ</a:t>
            </a:r>
            <a:endParaRPr lang="en-US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441916" y="2598130"/>
            <a:ext cx="321820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4051699"/>
              </p:ext>
            </p:extLst>
          </p:nvPr>
        </p:nvGraphicFramePr>
        <p:xfrm>
          <a:off x="1551949" y="2710061"/>
          <a:ext cx="1822450" cy="120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5" name="Equation" r:id="rId3" imgW="685800" imgH="457200" progId="Equation.DSMT4">
                  <p:embed/>
                </p:oleObj>
              </mc:Choice>
              <mc:Fallback>
                <p:oleObj name="Equation" r:id="rId3" imgW="685800" imgH="457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1949" y="2710061"/>
                        <a:ext cx="1822450" cy="1206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-1" y="-1"/>
            <a:ext cx="1915907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5395527"/>
              </p:ext>
            </p:extLst>
          </p:nvPr>
        </p:nvGraphicFramePr>
        <p:xfrm>
          <a:off x="3552270" y="858838"/>
          <a:ext cx="4643438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6" name="Equation" r:id="rId5" imgW="1714320" imgH="228600" progId="Equation.DSMT4">
                  <p:embed/>
                </p:oleObj>
              </mc:Choice>
              <mc:Fallback>
                <p:oleObj name="Equation" r:id="rId5" imgW="1714320" imgH="2286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2270" y="858838"/>
                        <a:ext cx="4643438" cy="646112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66111" y="1674414"/>
            <a:ext cx="5556738" cy="6893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Kết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luận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f(x)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nếu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2792289"/>
              </p:ext>
            </p:extLst>
          </p:nvPr>
        </p:nvGraphicFramePr>
        <p:xfrm>
          <a:off x="5214311" y="2705299"/>
          <a:ext cx="1797050" cy="1211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7" name="Equation" r:id="rId7" imgW="672840" imgH="457200" progId="Equation.DSMT4">
                  <p:embed/>
                </p:oleObj>
              </mc:Choice>
              <mc:Fallback>
                <p:oleObj name="Equation" r:id="rId7" imgW="672840" imgH="4572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1" y="2705299"/>
                        <a:ext cx="1797050" cy="1211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9103670"/>
              </p:ext>
            </p:extLst>
          </p:nvPr>
        </p:nvGraphicFramePr>
        <p:xfrm>
          <a:off x="8972478" y="2702124"/>
          <a:ext cx="1801812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8" name="Equation" r:id="rId9" imgW="672840" imgH="457200" progId="Equation.DSMT4">
                  <p:embed/>
                </p:oleObj>
              </mc:Choice>
              <mc:Fallback>
                <p:oleObj name="Equation" r:id="rId9" imgW="672840" imgH="4572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2478" y="2702124"/>
                        <a:ext cx="1801812" cy="12144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5138061"/>
              </p:ext>
            </p:extLst>
          </p:nvPr>
        </p:nvGraphicFramePr>
        <p:xfrm>
          <a:off x="1567824" y="4203899"/>
          <a:ext cx="1789112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9" name="Equation" r:id="rId11" imgW="685800" imgH="457200" progId="Equation.DSMT4">
                  <p:embed/>
                </p:oleObj>
              </mc:Choice>
              <mc:Fallback>
                <p:oleObj name="Equation" r:id="rId11" imgW="685800" imgH="457200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7824" y="4203899"/>
                        <a:ext cx="1789112" cy="11842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4500611"/>
              </p:ext>
            </p:extLst>
          </p:nvPr>
        </p:nvGraphicFramePr>
        <p:xfrm>
          <a:off x="5163511" y="4203899"/>
          <a:ext cx="19002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0" name="Equation" r:id="rId13" imgW="698400" imgH="457200" progId="Equation.DSMT4">
                  <p:embed/>
                </p:oleObj>
              </mc:Choice>
              <mc:Fallback>
                <p:oleObj name="Equation" r:id="rId13" imgW="698400" imgH="457200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511" y="4203899"/>
                        <a:ext cx="1900238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3879310"/>
              </p:ext>
            </p:extLst>
          </p:nvPr>
        </p:nvGraphicFramePr>
        <p:xfrm>
          <a:off x="8977598" y="4257182"/>
          <a:ext cx="1851715" cy="11817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1" name="Equation" r:id="rId15" imgW="711000" imgH="457200" progId="Equation.DSMT4">
                  <p:embed/>
                </p:oleObj>
              </mc:Choice>
              <mc:Fallback>
                <p:oleObj name="Equation" r:id="rId15" imgW="711000" imgH="457200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77598" y="4257182"/>
                        <a:ext cx="1851715" cy="118179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693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 txBox="1">
            <a:spLocks/>
          </p:cNvSpPr>
          <p:nvPr/>
        </p:nvSpPr>
        <p:spPr>
          <a:xfrm>
            <a:off x="-618978" y="126609"/>
            <a:ext cx="9355015" cy="1906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940905" y="1074642"/>
            <a:ext cx="2630660" cy="422031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tam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420273" y="145957"/>
            <a:ext cx="9144000" cy="728031"/>
          </a:xfrm>
        </p:spPr>
        <p:txBody>
          <a:bodyPr>
            <a:normAutofit lnSpcReduction="10000"/>
          </a:bodyPr>
          <a:lstStyle/>
          <a:p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Kiểm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bài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cũ</a:t>
            </a:r>
            <a:endParaRPr lang="en-US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0877078"/>
              </p:ext>
            </p:extLst>
          </p:nvPr>
        </p:nvGraphicFramePr>
        <p:xfrm>
          <a:off x="1530691" y="2052809"/>
          <a:ext cx="1822450" cy="120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08" name="Equation" r:id="rId3" imgW="685800" imgH="457200" progId="Equation.DSMT4">
                  <p:embed/>
                </p:oleObj>
              </mc:Choice>
              <mc:Fallback>
                <p:oleObj name="Equation" r:id="rId3" imgW="6858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0691" y="2052809"/>
                        <a:ext cx="1822450" cy="1206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-1" y="-1"/>
            <a:ext cx="1915907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5395527"/>
              </p:ext>
            </p:extLst>
          </p:nvPr>
        </p:nvGraphicFramePr>
        <p:xfrm>
          <a:off x="3552270" y="858838"/>
          <a:ext cx="4643438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09" name="Equation" r:id="rId5" imgW="1714320" imgH="228600" progId="Equation.DSMT4">
                  <p:embed/>
                </p:oleObj>
              </mc:Choice>
              <mc:Fallback>
                <p:oleObj name="Equation" r:id="rId5" imgW="171432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2270" y="858838"/>
                        <a:ext cx="4643438" cy="646112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9896268"/>
              </p:ext>
            </p:extLst>
          </p:nvPr>
        </p:nvGraphicFramePr>
        <p:xfrm>
          <a:off x="1564029" y="3568899"/>
          <a:ext cx="1789112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10" name="Equation" r:id="rId7" imgW="685800" imgH="457200" progId="Equation.DSMT4">
                  <p:embed/>
                </p:oleObj>
              </mc:Choice>
              <mc:Fallback>
                <p:oleObj name="Equation" r:id="rId7" imgW="6858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4029" y="3568899"/>
                        <a:ext cx="1789112" cy="11842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1422002"/>
              </p:ext>
            </p:extLst>
          </p:nvPr>
        </p:nvGraphicFramePr>
        <p:xfrm>
          <a:off x="4282372" y="2252158"/>
          <a:ext cx="3913336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11" name="Equation" r:id="rId9" imgW="1307880" imgH="203040" progId="Equation.DSMT4">
                  <p:embed/>
                </p:oleObj>
              </mc:Choice>
              <mc:Fallback>
                <p:oleObj name="Equation" r:id="rId9" imgW="1307880" imgH="2030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2372" y="2252158"/>
                        <a:ext cx="3913336" cy="606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9789035"/>
              </p:ext>
            </p:extLst>
          </p:nvPr>
        </p:nvGraphicFramePr>
        <p:xfrm>
          <a:off x="4282372" y="3858676"/>
          <a:ext cx="3913336" cy="607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12" name="Equation" r:id="rId11" imgW="1307880" imgH="203040" progId="Equation.DSMT4">
                  <p:embed/>
                </p:oleObj>
              </mc:Choice>
              <mc:Fallback>
                <p:oleObj name="Equation" r:id="rId11" imgW="1307880" imgH="2030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2372" y="3858676"/>
                        <a:ext cx="3913336" cy="6071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8714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 txBox="1">
            <a:spLocks/>
          </p:cNvSpPr>
          <p:nvPr/>
        </p:nvSpPr>
        <p:spPr>
          <a:xfrm>
            <a:off x="-618978" y="126609"/>
            <a:ext cx="9355015" cy="1906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940905" y="1074642"/>
            <a:ext cx="2630660" cy="422031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tam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420273" y="145957"/>
            <a:ext cx="9144000" cy="728031"/>
          </a:xfrm>
        </p:spPr>
        <p:txBody>
          <a:bodyPr>
            <a:normAutofit lnSpcReduction="10000"/>
          </a:bodyPr>
          <a:lstStyle/>
          <a:p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Kiểm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bài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cũ</a:t>
            </a:r>
            <a:endParaRPr lang="en-US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-1" y="-1"/>
            <a:ext cx="1915907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5395527"/>
              </p:ext>
            </p:extLst>
          </p:nvPr>
        </p:nvGraphicFramePr>
        <p:xfrm>
          <a:off x="3552270" y="858838"/>
          <a:ext cx="4643438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32" name="Equation" r:id="rId3" imgW="1714320" imgH="228600" progId="Equation.DSMT4">
                  <p:embed/>
                </p:oleObj>
              </mc:Choice>
              <mc:Fallback>
                <p:oleObj name="Equation" r:id="rId3" imgW="171432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2270" y="858838"/>
                        <a:ext cx="4643438" cy="646112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2988706"/>
              </p:ext>
            </p:extLst>
          </p:nvPr>
        </p:nvGraphicFramePr>
        <p:xfrm>
          <a:off x="4282373" y="2022081"/>
          <a:ext cx="5344228" cy="1241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33" name="Equation" r:id="rId5" imgW="1854000" imgH="431640" progId="Equation.DSMT4">
                  <p:embed/>
                </p:oleObj>
              </mc:Choice>
              <mc:Fallback>
                <p:oleObj name="Equation" r:id="rId5" imgW="185400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2373" y="2022081"/>
                        <a:ext cx="5344228" cy="124199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6985641"/>
              </p:ext>
            </p:extLst>
          </p:nvPr>
        </p:nvGraphicFramePr>
        <p:xfrm>
          <a:off x="4282372" y="3563968"/>
          <a:ext cx="5344229" cy="1250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34" name="Equation" r:id="rId7" imgW="1841400" imgH="431640" progId="Equation.DSMT4">
                  <p:embed/>
                </p:oleObj>
              </mc:Choice>
              <mc:Fallback>
                <p:oleObj name="Equation" r:id="rId7" imgW="184140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2372" y="3563968"/>
                        <a:ext cx="5344229" cy="12505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7197364"/>
              </p:ext>
            </p:extLst>
          </p:nvPr>
        </p:nvGraphicFramePr>
        <p:xfrm>
          <a:off x="1556091" y="2052809"/>
          <a:ext cx="1797050" cy="1211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35" name="Equation" r:id="rId9" imgW="672840" imgH="457200" progId="Equation.DSMT4">
                  <p:embed/>
                </p:oleObj>
              </mc:Choice>
              <mc:Fallback>
                <p:oleObj name="Equation" r:id="rId9" imgW="67284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6091" y="2052809"/>
                        <a:ext cx="1797050" cy="1211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5091254"/>
              </p:ext>
            </p:extLst>
          </p:nvPr>
        </p:nvGraphicFramePr>
        <p:xfrm>
          <a:off x="1504497" y="3579473"/>
          <a:ext cx="19002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36" name="Equation" r:id="rId11" imgW="698400" imgH="457200" progId="Equation.DSMT4">
                  <p:embed/>
                </p:oleObj>
              </mc:Choice>
              <mc:Fallback>
                <p:oleObj name="Equation" r:id="rId11" imgW="6984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4497" y="3579473"/>
                        <a:ext cx="1900238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3904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/>
          <p:cNvSpPr txBox="1">
            <a:spLocks/>
          </p:cNvSpPr>
          <p:nvPr/>
        </p:nvSpPr>
        <p:spPr>
          <a:xfrm>
            <a:off x="-618978" y="126609"/>
            <a:ext cx="9355015" cy="19068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940905" y="1074642"/>
            <a:ext cx="2630660" cy="422031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tam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420273" y="145957"/>
            <a:ext cx="9144000" cy="728031"/>
          </a:xfrm>
        </p:spPr>
        <p:txBody>
          <a:bodyPr>
            <a:normAutofit lnSpcReduction="10000"/>
          </a:bodyPr>
          <a:lstStyle/>
          <a:p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Kiểm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bài</a:t>
            </a:r>
            <a:r>
              <a:rPr lang="en-US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cũ</a:t>
            </a:r>
            <a:endParaRPr lang="en-US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-1" y="-1"/>
            <a:ext cx="1915907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5395527"/>
              </p:ext>
            </p:extLst>
          </p:nvPr>
        </p:nvGraphicFramePr>
        <p:xfrm>
          <a:off x="3552270" y="858838"/>
          <a:ext cx="4643438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60" name="Equation" r:id="rId3" imgW="1714320" imgH="228600" progId="Equation.DSMT4">
                  <p:embed/>
                </p:oleObj>
              </mc:Choice>
              <mc:Fallback>
                <p:oleObj name="Equation" r:id="rId3" imgW="171432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2270" y="858838"/>
                        <a:ext cx="4643438" cy="646112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7225957"/>
              </p:ext>
            </p:extLst>
          </p:nvPr>
        </p:nvGraphicFramePr>
        <p:xfrm>
          <a:off x="1567824" y="2114352"/>
          <a:ext cx="1801812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61" name="Equation" r:id="rId5" imgW="672840" imgH="457200" progId="Equation.DSMT4">
                  <p:embed/>
                </p:oleObj>
              </mc:Choice>
              <mc:Fallback>
                <p:oleObj name="Equation" r:id="rId5" imgW="67284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7824" y="2114352"/>
                        <a:ext cx="1801812" cy="12144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5138736"/>
              </p:ext>
            </p:extLst>
          </p:nvPr>
        </p:nvGraphicFramePr>
        <p:xfrm>
          <a:off x="1567824" y="3961510"/>
          <a:ext cx="1851715" cy="11817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62" name="Equation" r:id="rId7" imgW="711000" imgH="457200" progId="Equation.DSMT4">
                  <p:embed/>
                </p:oleObj>
              </mc:Choice>
              <mc:Fallback>
                <p:oleObj name="Equation" r:id="rId7" imgW="7110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7824" y="3961510"/>
                        <a:ext cx="1851715" cy="118179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2625945"/>
              </p:ext>
            </p:extLst>
          </p:nvPr>
        </p:nvGraphicFramePr>
        <p:xfrm>
          <a:off x="3830541" y="2021747"/>
          <a:ext cx="6733732" cy="14491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63" name="Equation" r:id="rId9" imgW="2463480" imgH="533160" progId="Equation.DSMT4">
                  <p:embed/>
                </p:oleObj>
              </mc:Choice>
              <mc:Fallback>
                <p:oleObj name="Equation" r:id="rId9" imgW="2463480" imgH="53316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0541" y="2021747"/>
                        <a:ext cx="6733732" cy="14491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8052860"/>
              </p:ext>
            </p:extLst>
          </p:nvPr>
        </p:nvGraphicFramePr>
        <p:xfrm>
          <a:off x="3830541" y="3825929"/>
          <a:ext cx="6758383" cy="14529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64" name="Equation" r:id="rId11" imgW="2463480" imgH="533160" progId="Equation.DSMT4">
                  <p:embed/>
                </p:oleObj>
              </mc:Choice>
              <mc:Fallback>
                <p:oleObj name="Equation" r:id="rId11" imgW="2463480" imgH="53316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0541" y="3825929"/>
                        <a:ext cx="6758383" cy="14529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630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6375146"/>
              </p:ext>
            </p:extLst>
          </p:nvPr>
        </p:nvGraphicFramePr>
        <p:xfrm>
          <a:off x="4698999" y="314072"/>
          <a:ext cx="6553201" cy="1881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4" name="Document" r:id="rId3" imgW="2633771" imgH="720665" progId="Word.Document.12">
                  <p:embed/>
                </p:oleObj>
              </mc:Choice>
              <mc:Fallback>
                <p:oleObj name="Document" r:id="rId3" imgW="2633771" imgH="72066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98999" y="314072"/>
                        <a:ext cx="6553201" cy="18812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2563828"/>
              </p:ext>
            </p:extLst>
          </p:nvPr>
        </p:nvGraphicFramePr>
        <p:xfrm>
          <a:off x="4714874" y="1890486"/>
          <a:ext cx="7585969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5" name="Document" r:id="rId5" imgW="3062709" imgH="1110651" progId="Word.Document.12">
                  <p:embed/>
                </p:oleObj>
              </mc:Choice>
              <mc:Fallback>
                <p:oleObj name="Document" r:id="rId5" imgW="3062709" imgH="111065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14874" y="1890486"/>
                        <a:ext cx="7585969" cy="2590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6061295"/>
              </p:ext>
            </p:extLst>
          </p:nvPr>
        </p:nvGraphicFramePr>
        <p:xfrm>
          <a:off x="4714874" y="4481286"/>
          <a:ext cx="7733403" cy="270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6" name="Document" r:id="rId7" imgW="3087920" imgH="1099868" progId="Word.Document.12">
                  <p:embed/>
                </p:oleObj>
              </mc:Choice>
              <mc:Fallback>
                <p:oleObj name="Document" r:id="rId7" imgW="3087920" imgH="109986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14874" y="4481286"/>
                        <a:ext cx="7733403" cy="2705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 Box 21"/>
          <p:cNvSpPr txBox="1">
            <a:spLocks noChangeArrowheads="1"/>
          </p:cNvSpPr>
          <p:nvPr/>
        </p:nvSpPr>
        <p:spPr bwMode="auto">
          <a:xfrm>
            <a:off x="2456542" y="314072"/>
            <a:ext cx="16001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800" dirty="0" err="1">
                <a:latin typeface="Times New Roman" panose="02020603050405020304" pitchFamily="18" charset="0"/>
              </a:rPr>
              <a:t>Nếu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sym typeface="Symbol" panose="05050102010706020507" pitchFamily="18" charset="2"/>
              </a:rPr>
              <a:t>&lt;0</a:t>
            </a:r>
          </a:p>
        </p:txBody>
      </p:sp>
      <p:sp>
        <p:nvSpPr>
          <p:cNvPr id="18" name="Text Box 23"/>
          <p:cNvSpPr txBox="1">
            <a:spLocks noChangeArrowheads="1"/>
          </p:cNvSpPr>
          <p:nvPr/>
        </p:nvSpPr>
        <p:spPr bwMode="auto">
          <a:xfrm>
            <a:off x="2456542" y="1933676"/>
            <a:ext cx="17217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800" dirty="0" err="1">
                <a:latin typeface="Times New Roman" panose="02020603050405020304" pitchFamily="18" charset="0"/>
              </a:rPr>
              <a:t>Nếu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  <a:r>
              <a:rPr lang="en-US" altLang="en-US" sz="2800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 = 0</a:t>
            </a:r>
            <a:endParaRPr lang="en-US" altLang="en-US" sz="2800" dirty="0"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19" name="Text Box 24"/>
          <p:cNvSpPr txBox="1">
            <a:spLocks noChangeArrowheads="1"/>
          </p:cNvSpPr>
          <p:nvPr/>
        </p:nvSpPr>
        <p:spPr bwMode="auto">
          <a:xfrm>
            <a:off x="2456542" y="4481286"/>
            <a:ext cx="16963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800" dirty="0" err="1">
                <a:latin typeface="Times New Roman" panose="02020603050405020304" pitchFamily="18" charset="0"/>
              </a:rPr>
              <a:t>Nếu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  <a:r>
              <a:rPr lang="en-US" altLang="en-US" sz="2800" dirty="0" smtClean="0">
                <a:latin typeface="Times New Roman" panose="02020603050405020304" pitchFamily="18" charset="0"/>
                <a:sym typeface="Symbol" panose="05050102010706020507" pitchFamily="18" charset="2"/>
              </a:rPr>
              <a:t> &gt; 0</a:t>
            </a:r>
            <a:endParaRPr lang="en-US" altLang="en-US" sz="2800" dirty="0"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-12700" y="0"/>
            <a:ext cx="1638300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lí</a:t>
            </a:r>
          </a:p>
          <a:p>
            <a:pPr algn="ctr"/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endParaRPr 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58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0202" y="1262427"/>
            <a:ext cx="7765366" cy="5455746"/>
          </a:xfrm>
          <a:noFill/>
        </p:spPr>
        <p:txBody>
          <a:bodyPr>
            <a:normAutofit/>
          </a:bodyPr>
          <a:lstStyle/>
          <a:p>
            <a:pPr marL="571500" indent="-571500">
              <a:lnSpc>
                <a:spcPct val="150000"/>
              </a:lnSpc>
              <a:buFont typeface="+mj-lt"/>
              <a:buAutoNum type="romanUcPeriod"/>
            </a:pP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lí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lí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71500" indent="-571500">
              <a:lnSpc>
                <a:spcPct val="150000"/>
              </a:lnSpc>
              <a:buAutoNum type="romanUcPeriod" startAt="2"/>
            </a:pP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Bất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ẩn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Bất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Cách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giải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bất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4035" y="291756"/>
            <a:ext cx="8905854" cy="9706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§5: DẤU CỦA TAM THỨC BẬC HAI</a:t>
            </a:r>
          </a:p>
        </p:txBody>
      </p:sp>
    </p:spTree>
    <p:extLst>
      <p:ext uri="{BB962C8B-B14F-4D97-AF65-F5344CB8AC3E}">
        <p14:creationId xmlns:p14="http://schemas.microsoft.com/office/powerpoint/2010/main" val="118038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17452"/>
          </a:xfrm>
          <a:solidFill>
            <a:srgbClr val="7BFB71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 </a:t>
            </a:r>
            <a:r>
              <a:rPr lang="nl-NL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dấu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 biểu thức có chứa tích, thương.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775" y="1083212"/>
            <a:ext cx="10777025" cy="5093751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vi-V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Lập 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bảng xét dấu các biểu thức</a:t>
            </a:r>
            <a:r>
              <a:rPr lang="vi-V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a) 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b) 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0716495"/>
              </p:ext>
            </p:extLst>
          </p:nvPr>
        </p:nvGraphicFramePr>
        <p:xfrm>
          <a:off x="3376245" y="2084550"/>
          <a:ext cx="4009293" cy="731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" name="Equation" r:id="rId3" imgW="1511300" imgH="279400" progId="Equation.DSMT4">
                  <p:embed/>
                </p:oleObj>
              </mc:Choice>
              <mc:Fallback>
                <p:oleObj name="Equation" r:id="rId3" imgW="1511300" imgH="2794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245" y="2084550"/>
                        <a:ext cx="4009293" cy="7312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2827605" y="3189849"/>
            <a:ext cx="253810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7010575"/>
              </p:ext>
            </p:extLst>
          </p:nvPr>
        </p:nvGraphicFramePr>
        <p:xfrm>
          <a:off x="3376245" y="3181565"/>
          <a:ext cx="3947891" cy="12305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" name="Equation" r:id="rId5" imgW="1473200" imgH="457200" progId="Equation.DSMT4">
                  <p:embed/>
                </p:oleObj>
              </mc:Choice>
              <mc:Fallback>
                <p:oleObj name="Equation" r:id="rId5" imgW="1473200" imgH="4572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245" y="3181565"/>
                        <a:ext cx="3947891" cy="12305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0727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9708"/>
            <a:ext cx="12192000" cy="622597"/>
          </a:xfrm>
          <a:solidFill>
            <a:srgbClr val="7BFB71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 </a:t>
            </a:r>
            <a:r>
              <a:rPr lang="nl-NL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dấu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 biểu thức có chứa tích, thương.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717452"/>
            <a:ext cx="4839286" cy="1260816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  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7827840"/>
              </p:ext>
            </p:extLst>
          </p:nvPr>
        </p:nvGraphicFramePr>
        <p:xfrm>
          <a:off x="656771" y="639316"/>
          <a:ext cx="3782708" cy="6899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8" name="Equation" r:id="rId3" imgW="1511300" imgH="279400" progId="Equation.DSMT4">
                  <p:embed/>
                </p:oleObj>
              </mc:Choice>
              <mc:Fallback>
                <p:oleObj name="Equation" r:id="rId3" imgW="15113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71" y="639316"/>
                        <a:ext cx="3782708" cy="6899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729569"/>
              </p:ext>
            </p:extLst>
          </p:nvPr>
        </p:nvGraphicFramePr>
        <p:xfrm>
          <a:off x="656771" y="1501203"/>
          <a:ext cx="2112778" cy="567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9" name="Equation" r:id="rId5" imgW="889000" imgH="228600" progId="Equation.DSMT4">
                  <p:embed/>
                </p:oleObj>
              </mc:Choice>
              <mc:Fallback>
                <p:oleObj name="Equation" r:id="rId5" imgW="8890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71" y="1501203"/>
                        <a:ext cx="2112778" cy="5679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4300" y="3364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5656000"/>
              </p:ext>
            </p:extLst>
          </p:nvPr>
        </p:nvGraphicFramePr>
        <p:xfrm>
          <a:off x="637344" y="2457986"/>
          <a:ext cx="2170991" cy="5489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0" name="Equation" r:id="rId7" imgW="825480" imgH="203040" progId="Equation.DSMT4">
                  <p:embed/>
                </p:oleObj>
              </mc:Choice>
              <mc:Fallback>
                <p:oleObj name="Equation" r:id="rId7" imgW="825480" imgH="2030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344" y="2457986"/>
                        <a:ext cx="2170991" cy="54898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ounded Rectangular Callout 12"/>
          <p:cNvSpPr/>
          <p:nvPr/>
        </p:nvSpPr>
        <p:spPr>
          <a:xfrm>
            <a:off x="3040642" y="2285524"/>
            <a:ext cx="5359791" cy="1752600"/>
          </a:xfrm>
          <a:prstGeom prst="wedgeRoundRectCallout">
            <a:avLst>
              <a:gd name="adj1" fmla="val -58672"/>
              <a:gd name="adj2" fmla="val -102851"/>
              <a:gd name="adj3" fmla="val 16667"/>
            </a:avLst>
          </a:prstGeom>
          <a:solidFill>
            <a:srgbClr val="7BCAF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f(x)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là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tích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tam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thức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38"/>
          <p:cNvSpPr>
            <a:spLocks noChangeArrowheads="1"/>
          </p:cNvSpPr>
          <p:nvPr/>
        </p:nvSpPr>
        <p:spPr bwMode="auto">
          <a:xfrm>
            <a:off x="3488787" y="3880332"/>
            <a:ext cx="2304849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" name="Rectangle 46"/>
          <p:cNvSpPr>
            <a:spLocks noChangeArrowheads="1"/>
          </p:cNvSpPr>
          <p:nvPr/>
        </p:nvSpPr>
        <p:spPr bwMode="auto">
          <a:xfrm>
            <a:off x="240560" y="200469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071595" y="545493"/>
            <a:ext cx="7120406" cy="63592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xét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Tìm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tất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cả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nghiệm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thức.Sắp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xếp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nghiệm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nho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tới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lớn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Lập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bảng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xét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rồi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901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45493"/>
          </a:xfrm>
          <a:solidFill>
            <a:srgbClr val="7BFB71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 </a:t>
            </a:r>
            <a:r>
              <a:rPr lang="nl-NL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dấu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 biểu thức có chứa tích, thương.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717452"/>
            <a:ext cx="4839286" cy="1260816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  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7827840"/>
              </p:ext>
            </p:extLst>
          </p:nvPr>
        </p:nvGraphicFramePr>
        <p:xfrm>
          <a:off x="656771" y="639316"/>
          <a:ext cx="3782708" cy="6899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3" name="Equation" r:id="rId3" imgW="1511300" imgH="279400" progId="Equation.DSMT4">
                  <p:embed/>
                </p:oleObj>
              </mc:Choice>
              <mc:Fallback>
                <p:oleObj name="Equation" r:id="rId3" imgW="15113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71" y="639316"/>
                        <a:ext cx="3782708" cy="6899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4300" y="3364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0" y="3477315"/>
            <a:ext cx="1535231" cy="6330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BXD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785604"/>
              </p:ext>
            </p:extLst>
          </p:nvPr>
        </p:nvGraphicFramePr>
        <p:xfrm>
          <a:off x="41398" y="4138147"/>
          <a:ext cx="6847712" cy="24093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0577"/>
                <a:gridCol w="1581894"/>
                <a:gridCol w="1192695"/>
                <a:gridCol w="1192696"/>
                <a:gridCol w="1599850"/>
              </a:tblGrid>
              <a:tr h="854860">
                <a:tc>
                  <a:txBody>
                    <a:bodyPr/>
                    <a:lstStyle/>
                    <a:p>
                      <a:pPr algn="ctr"/>
                      <a:r>
                        <a:rPr lang="en-US" sz="28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8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2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741680" algn="ctr"/>
                        </a:tabLst>
                      </a:pP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nl-NL" sz="2800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nl-NL" sz="2800" i="1" baseline="300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nl-NL" sz="2800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nl-NL" sz="2800" i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nl-NL" sz="2800" i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nl-NL" sz="2800" i="1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endParaRPr lang="en-US" sz="2800" dirty="0">
                        <a:effectLst/>
                        <a:latin typeface="VNI-Times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+     0  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0       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08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8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 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+ 9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-       0    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052">
                <a:tc>
                  <a:txBody>
                    <a:bodyPr/>
                    <a:lstStyle/>
                    <a:p>
                      <a:pPr algn="ctr"/>
                      <a:r>
                        <a:rPr lang="en-US" sz="2800" i="1" dirty="0" smtClean="0">
                          <a:latin typeface="Times New Roman" pitchFamily="18" charset="0"/>
                          <a:cs typeface="Times New Roman" pitchFamily="18" charset="0"/>
                        </a:rPr>
                        <a:t>f(x) 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-       0    +     0  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 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0       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4191246"/>
              </p:ext>
            </p:extLst>
          </p:nvPr>
        </p:nvGraphicFramePr>
        <p:xfrm>
          <a:off x="1305511" y="4200440"/>
          <a:ext cx="5481638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4" name="Equation" r:id="rId5" imgW="1739880" imgH="393480" progId="Equation.DSMT4">
                  <p:embed/>
                </p:oleObj>
              </mc:Choice>
              <mc:Fallback>
                <p:oleObj name="Equation" r:id="rId5" imgW="173988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5511" y="4200440"/>
                        <a:ext cx="5481638" cy="836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Rectangle 46"/>
          <p:cNvSpPr>
            <a:spLocks noChangeArrowheads="1"/>
          </p:cNvSpPr>
          <p:nvPr/>
        </p:nvSpPr>
        <p:spPr bwMode="auto">
          <a:xfrm>
            <a:off x="240560" y="200469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2900964"/>
              </p:ext>
            </p:extLst>
          </p:nvPr>
        </p:nvGraphicFramePr>
        <p:xfrm>
          <a:off x="656771" y="1504498"/>
          <a:ext cx="5050483" cy="9064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5" name="Equation" r:id="rId7" imgW="2222500" imgH="393700" progId="Equation.DSMT4">
                  <p:embed/>
                </p:oleObj>
              </mc:Choice>
              <mc:Fallback>
                <p:oleObj name="Equation" r:id="rId7" imgW="2222500" imgH="393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71" y="1504498"/>
                        <a:ext cx="5050483" cy="9064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8640650"/>
              </p:ext>
            </p:extLst>
          </p:nvPr>
        </p:nvGraphicFramePr>
        <p:xfrm>
          <a:off x="656771" y="2515156"/>
          <a:ext cx="3675198" cy="8720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6" name="Equation" r:id="rId9" imgW="1688367" imgH="393529" progId="Equation.DSMT4">
                  <p:embed/>
                </p:oleObj>
              </mc:Choice>
              <mc:Fallback>
                <p:oleObj name="Equation" r:id="rId9" imgW="1688367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71" y="2515156"/>
                        <a:ext cx="3675198" cy="8720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7184699" y="33649"/>
            <a:ext cx="5247861" cy="63125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Vậy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7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5536652"/>
              </p:ext>
            </p:extLst>
          </p:nvPr>
        </p:nvGraphicFramePr>
        <p:xfrm>
          <a:off x="6911235" y="2625093"/>
          <a:ext cx="5174781" cy="9662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7" name="Equation" r:id="rId11" imgW="2298700" imgH="431800" progId="Equation.DSMT4">
                  <p:embed/>
                </p:oleObj>
              </mc:Choice>
              <mc:Fallback>
                <p:oleObj name="Equation" r:id="rId11" imgW="2298700" imgH="431800" progId="Equation.DSMT4">
                  <p:embed/>
                  <p:pic>
                    <p:nvPicPr>
                      <p:cNvPr id="0" name="Object 7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1235" y="2625093"/>
                        <a:ext cx="5174781" cy="9662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8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5051977"/>
              </p:ext>
            </p:extLst>
          </p:nvPr>
        </p:nvGraphicFramePr>
        <p:xfrm>
          <a:off x="6944139" y="4091886"/>
          <a:ext cx="4363675" cy="10280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8" name="Equation" r:id="rId13" imgW="1816100" imgH="431800" progId="Equation.DSMT4">
                  <p:embed/>
                </p:oleObj>
              </mc:Choice>
              <mc:Fallback>
                <p:oleObj name="Equation" r:id="rId13" imgW="1816100" imgH="431800" progId="Equation.DSMT4">
                  <p:embed/>
                  <p:pic>
                    <p:nvPicPr>
                      <p:cNvPr id="0" name="Object 8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4139" y="4091886"/>
                        <a:ext cx="4363675" cy="10280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8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1295939"/>
              </p:ext>
            </p:extLst>
          </p:nvPr>
        </p:nvGraphicFramePr>
        <p:xfrm>
          <a:off x="6944139" y="1328358"/>
          <a:ext cx="5081381" cy="9422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9" name="Equation" r:id="rId15" imgW="2311200" imgH="431640" progId="Equation.DSMT4">
                  <p:embed/>
                </p:oleObj>
              </mc:Choice>
              <mc:Fallback>
                <p:oleObj name="Equation" r:id="rId15" imgW="2311200" imgH="431640" progId="Equation.DSMT4">
                  <p:embed/>
                  <p:pic>
                    <p:nvPicPr>
                      <p:cNvPr id="0" name="Object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4139" y="1328358"/>
                        <a:ext cx="5081381" cy="9422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322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33740"/>
            <a:ext cx="3035549" cy="20039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60"/>
            <a:ext cx="12192000" cy="545493"/>
          </a:xfrm>
          <a:solidFill>
            <a:srgbClr val="7BFB71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 </a:t>
            </a:r>
            <a:r>
              <a:rPr lang="nl-NL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dấu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 biểu thức có chứa tích, thương.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699" y="452424"/>
            <a:ext cx="4839286" cy="1260816"/>
          </a:xfrm>
          <a:noFill/>
        </p:spPr>
        <p:txBody>
          <a:bodyPr/>
          <a:lstStyle/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b)  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4300" y="3364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ounded Rectangular Callout 12"/>
          <p:cNvSpPr/>
          <p:nvPr/>
        </p:nvSpPr>
        <p:spPr>
          <a:xfrm>
            <a:off x="3909521" y="2201894"/>
            <a:ext cx="5359791" cy="1752600"/>
          </a:xfrm>
          <a:prstGeom prst="wedgeRoundRectCallout">
            <a:avLst>
              <a:gd name="adj1" fmla="val -62629"/>
              <a:gd name="adj2" fmla="val -74874"/>
              <a:gd name="adj3" fmla="val 16667"/>
            </a:avLst>
          </a:prstGeom>
          <a:solidFill>
            <a:srgbClr val="7BCAF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Dấu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thuộc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vào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dấu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tam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nào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ectangle 46"/>
          <p:cNvSpPr>
            <a:spLocks noChangeArrowheads="1"/>
          </p:cNvSpPr>
          <p:nvPr/>
        </p:nvSpPr>
        <p:spPr bwMode="auto">
          <a:xfrm>
            <a:off x="240560" y="200469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1570101"/>
              </p:ext>
            </p:extLst>
          </p:nvPr>
        </p:nvGraphicFramePr>
        <p:xfrm>
          <a:off x="952793" y="677256"/>
          <a:ext cx="3323782" cy="10359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7" name="Equation" r:id="rId4" imgW="1473200" imgH="457200" progId="Equation.DSMT4">
                  <p:embed/>
                </p:oleObj>
              </mc:Choice>
              <mc:Fallback>
                <p:oleObj name="Equation" r:id="rId4" imgW="1473200" imgH="457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793" y="677256"/>
                        <a:ext cx="3323782" cy="103598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6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7" name="Group 26"/>
          <p:cNvGrpSpPr/>
          <p:nvPr/>
        </p:nvGrpSpPr>
        <p:grpSpPr>
          <a:xfrm>
            <a:off x="2905872" y="2066989"/>
            <a:ext cx="8575255" cy="2820844"/>
            <a:chOff x="2614684" y="3713874"/>
            <a:chExt cx="8575255" cy="2820844"/>
          </a:xfrm>
          <a:solidFill>
            <a:srgbClr val="7BCAF1"/>
          </a:solidFill>
        </p:grpSpPr>
        <p:sp>
          <p:nvSpPr>
            <p:cNvPr id="28" name="Oval Callout 27"/>
            <p:cNvSpPr/>
            <p:nvPr/>
          </p:nvSpPr>
          <p:spPr>
            <a:xfrm>
              <a:off x="2614684" y="3713874"/>
              <a:ext cx="8575255" cy="2820844"/>
            </a:xfrm>
            <a:prstGeom prst="wedgeEllipseCallout">
              <a:avLst>
                <a:gd name="adj1" fmla="val -54016"/>
                <a:gd name="adj2" fmla="val 86464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vi-VN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Phụ thuộc vào 2 tam </a:t>
              </a:r>
              <a:r>
                <a:rPr lang="vi-VN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thức</a:t>
              </a:r>
              <a:r>
                <a:rPr lang="en-US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,                                                                    		</a:t>
              </a:r>
              <a:r>
                <a:rPr lang="nl-NL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và </a:t>
              </a:r>
              <a:r>
                <a:rPr lang="nl-NL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nhị thức </a:t>
              </a:r>
              <a:r>
                <a:rPr lang="vi-VN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.</a:t>
              </a:r>
              <a:endPara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32" name="Object 3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36562682"/>
                </p:ext>
              </p:extLst>
            </p:nvPr>
          </p:nvGraphicFramePr>
          <p:xfrm>
            <a:off x="8144641" y="4540389"/>
            <a:ext cx="1299191" cy="5833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88" name="Equation" r:id="rId6" imgW="469696" imgH="203112" progId="Equation.DSMT4">
                    <p:embed/>
                  </p:oleObj>
                </mc:Choice>
                <mc:Fallback>
                  <p:oleObj name="Equation" r:id="rId6" imgW="469696" imgH="203112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44641" y="4540389"/>
                          <a:ext cx="1299191" cy="58331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" name="Object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85963757"/>
                </p:ext>
              </p:extLst>
            </p:nvPr>
          </p:nvGraphicFramePr>
          <p:xfrm>
            <a:off x="3766670" y="5005182"/>
            <a:ext cx="1935529" cy="5833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89" name="Equation" r:id="rId8" imgW="685800" imgH="203200" progId="Equation.DSMT4">
                    <p:embed/>
                  </p:oleObj>
                </mc:Choice>
                <mc:Fallback>
                  <p:oleObj name="Equation" r:id="rId8" imgW="685800" imgH="203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6670" y="5005182"/>
                          <a:ext cx="1935529" cy="58331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3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171645"/>
                </p:ext>
              </p:extLst>
            </p:nvPr>
          </p:nvGraphicFramePr>
          <p:xfrm>
            <a:off x="7694071" y="5115275"/>
            <a:ext cx="927994" cy="5037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90" name="Equation" r:id="rId10" imgW="329914" imgH="177646" progId="Equation.DSMT4">
                    <p:embed/>
                  </p:oleObj>
                </mc:Choice>
                <mc:Fallback>
                  <p:oleObj name="Equation" r:id="rId10" imgW="329914" imgH="177646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94071" y="5115275"/>
                          <a:ext cx="927994" cy="50376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7" name="Rectangle 16"/>
          <p:cNvSpPr/>
          <p:nvPr/>
        </p:nvSpPr>
        <p:spPr>
          <a:xfrm>
            <a:off x="5071595" y="545493"/>
            <a:ext cx="7120406" cy="63592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xét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Tìm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tất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cả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nghiệm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thức.Sắp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xếp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nghiệm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nho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tới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lớn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Lập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bảng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xét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rồi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41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45493"/>
          </a:xfrm>
          <a:solidFill>
            <a:srgbClr val="7BFB71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 </a:t>
            </a:r>
            <a:r>
              <a:rPr lang="nl-NL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dấu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 biểu thức có chứa tích, thương.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300" y="373345"/>
            <a:ext cx="4839286" cy="1260816"/>
          </a:xfrm>
          <a:noFill/>
        </p:spPr>
        <p:txBody>
          <a:bodyPr/>
          <a:lstStyle/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b)  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4300" y="3364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-750767" y="3195079"/>
            <a:ext cx="2518117" cy="6330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BXD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38"/>
          <p:cNvSpPr>
            <a:spLocks noChangeArrowheads="1"/>
          </p:cNvSpPr>
          <p:nvPr/>
        </p:nvSpPr>
        <p:spPr bwMode="auto">
          <a:xfrm>
            <a:off x="3488787" y="3880332"/>
            <a:ext cx="2304849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1321"/>
              </p:ext>
            </p:extLst>
          </p:nvPr>
        </p:nvGraphicFramePr>
        <p:xfrm>
          <a:off x="747431" y="538254"/>
          <a:ext cx="3323782" cy="10359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55" name="Equation" r:id="rId3" imgW="1473200" imgH="457200" progId="Equation.DSMT4">
                  <p:embed/>
                </p:oleObj>
              </mc:Choice>
              <mc:Fallback>
                <p:oleObj name="Equation" r:id="rId3" imgW="14732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431" y="538254"/>
                        <a:ext cx="3323782" cy="103598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8898805"/>
              </p:ext>
            </p:extLst>
          </p:nvPr>
        </p:nvGraphicFramePr>
        <p:xfrm>
          <a:off x="134300" y="4014644"/>
          <a:ext cx="12498548" cy="286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56" name="Document" r:id="rId5" imgW="6280283" imgH="1440611" progId="Word.Document.12">
                  <p:embed/>
                </p:oleObj>
              </mc:Choice>
              <mc:Fallback>
                <p:oleObj name="Document" r:id="rId5" imgW="6280283" imgH="144061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4300" y="4014644"/>
                        <a:ext cx="12498548" cy="2862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83535"/>
              </p:ext>
            </p:extLst>
          </p:nvPr>
        </p:nvGraphicFramePr>
        <p:xfrm>
          <a:off x="508292" y="1654143"/>
          <a:ext cx="3799154" cy="871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57" name="Equation" r:id="rId7" imgW="1739900" imgH="393700" progId="Equation.DSMT4">
                  <p:embed/>
                </p:oleObj>
              </mc:Choice>
              <mc:Fallback>
                <p:oleObj name="Equation" r:id="rId7" imgW="1739900" imgH="3937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292" y="1654143"/>
                        <a:ext cx="3799154" cy="8719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3191334"/>
              </p:ext>
            </p:extLst>
          </p:nvPr>
        </p:nvGraphicFramePr>
        <p:xfrm>
          <a:off x="508292" y="2709748"/>
          <a:ext cx="2345928" cy="394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58" name="Equation" r:id="rId9" imgW="1079032" imgH="177723" progId="Equation.DSMT4">
                  <p:embed/>
                </p:oleObj>
              </mc:Choice>
              <mc:Fallback>
                <p:oleObj name="Equation" r:id="rId9" imgW="1079032" imgH="177723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292" y="2709748"/>
                        <a:ext cx="2345928" cy="3944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862286"/>
              </p:ext>
            </p:extLst>
          </p:nvPr>
        </p:nvGraphicFramePr>
        <p:xfrm>
          <a:off x="6096000" y="1688903"/>
          <a:ext cx="4442727" cy="871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59" name="Equation" r:id="rId11" imgW="2032000" imgH="393700" progId="Equation.DSMT4">
                  <p:embed/>
                </p:oleObj>
              </mc:Choice>
              <mc:Fallback>
                <p:oleObj name="Equation" r:id="rId11" imgW="2032000" imgH="3937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0" y="1688903"/>
                        <a:ext cx="4442727" cy="8719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0" y="4392175"/>
            <a:ext cx="5247861" cy="12854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Vậy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0427789"/>
              </p:ext>
            </p:extLst>
          </p:nvPr>
        </p:nvGraphicFramePr>
        <p:xfrm>
          <a:off x="895755" y="4004148"/>
          <a:ext cx="6434965" cy="10724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0" name="Equation" r:id="rId13" imgW="2616200" imgH="431800" progId="Equation.DSMT4">
                  <p:embed/>
                </p:oleObj>
              </mc:Choice>
              <mc:Fallback>
                <p:oleObj name="Equation" r:id="rId13" imgW="2616200" imgH="431800" progId="Equation.DSMT4">
                  <p:embed/>
                  <p:pic>
                    <p:nvPicPr>
                      <p:cNvPr id="0" name="Object 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5755" y="4004148"/>
                        <a:ext cx="6434965" cy="10724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6510323"/>
              </p:ext>
            </p:extLst>
          </p:nvPr>
        </p:nvGraphicFramePr>
        <p:xfrm>
          <a:off x="817122" y="5016284"/>
          <a:ext cx="6508181" cy="10730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1" name="Equation" r:id="rId15" imgW="2654300" imgH="431800" progId="Equation.DSMT4">
                  <p:embed/>
                </p:oleObj>
              </mc:Choice>
              <mc:Fallback>
                <p:oleObj name="Equation" r:id="rId15" imgW="2654300" imgH="431800" progId="Equation.DSMT4">
                  <p:embed/>
                  <p:pic>
                    <p:nvPicPr>
                      <p:cNvPr id="0" name="Object 8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7122" y="5016284"/>
                        <a:ext cx="6508181" cy="107303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3886313"/>
              </p:ext>
            </p:extLst>
          </p:nvPr>
        </p:nvGraphicFramePr>
        <p:xfrm>
          <a:off x="780515" y="5850456"/>
          <a:ext cx="3804737" cy="10376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2" name="Equation" r:id="rId17" imgW="1574800" imgH="431800" progId="Equation.DSMT4">
                  <p:embed/>
                </p:oleObj>
              </mc:Choice>
              <mc:Fallback>
                <p:oleObj name="Equation" r:id="rId17" imgW="1574800" imgH="431800" progId="Equation.DSMT4">
                  <p:embed/>
                  <p:pic>
                    <p:nvPicPr>
                      <p:cNvPr id="0" name="Object 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0515" y="5850456"/>
                        <a:ext cx="3804737" cy="10376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5967943" y="6028959"/>
            <a:ext cx="29308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xác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định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6811673"/>
              </p:ext>
            </p:extLst>
          </p:nvPr>
        </p:nvGraphicFramePr>
        <p:xfrm>
          <a:off x="9085640" y="5786398"/>
          <a:ext cx="1725383" cy="10083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3" name="Equation" r:id="rId19" imgW="736600" imgH="431800" progId="Equation.DSMT4">
                  <p:embed/>
                </p:oleObj>
              </mc:Choice>
              <mc:Fallback>
                <p:oleObj name="Equation" r:id="rId19" imgW="736600" imgH="431800" progId="Equation.DSMT4">
                  <p:embed/>
                  <p:pic>
                    <p:nvPicPr>
                      <p:cNvPr id="0" name="Object 9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85640" y="5786398"/>
                        <a:ext cx="1725383" cy="10083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8008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1.48148E-6 L 0.00364 -0.3553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" y="-1777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5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0" y="719623"/>
            <a:ext cx="4721610" cy="6175828"/>
          </a:xfrm>
          <a:gradFill>
            <a:gsLst>
              <a:gs pos="76000">
                <a:schemeClr val="bg1"/>
              </a:gs>
              <a:gs pos="82301">
                <a:schemeClr val="bg1"/>
              </a:gs>
              <a:gs pos="3000">
                <a:schemeClr val="bg1"/>
              </a:gs>
            </a:gsLst>
            <a:lin ang="5400000" scaled="1"/>
          </a:gradFill>
        </p:spPr>
        <p:txBody>
          <a:bodyPr/>
          <a:lstStyle/>
          <a:p>
            <a:pPr marL="0" indent="0"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Giải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bất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707095" y="1108569"/>
            <a:ext cx="7455875" cy="201722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Tập nghiệm của BPT (1) là: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515" y="-1"/>
            <a:ext cx="12192000" cy="682171"/>
          </a:xfrm>
          <a:prstGeom prst="rect">
            <a:avLst/>
          </a:prstGeom>
          <a:solidFill>
            <a:srgbClr val="7BFB7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Giải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BPT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BPT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chứa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ẩn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mẫu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4628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3575626"/>
              </p:ext>
            </p:extLst>
          </p:nvPr>
        </p:nvGraphicFramePr>
        <p:xfrm>
          <a:off x="566057" y="1623513"/>
          <a:ext cx="3951287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7" name="Equation" r:id="rId3" imgW="1663560" imgH="279360" progId="Equation.DSMT4">
                  <p:embed/>
                </p:oleObj>
              </mc:Choice>
              <mc:Fallback>
                <p:oleObj name="Equation" r:id="rId3" imgW="1663560" imgH="27936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057" y="1623513"/>
                        <a:ext cx="3951287" cy="6508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9574607"/>
              </p:ext>
            </p:extLst>
          </p:nvPr>
        </p:nvGraphicFramePr>
        <p:xfrm>
          <a:off x="549275" y="2687638"/>
          <a:ext cx="3838575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8" name="Equation" r:id="rId5" imgW="1739880" imgH="228600" progId="Equation.DSMT4">
                  <p:embed/>
                </p:oleObj>
              </mc:Choice>
              <mc:Fallback>
                <p:oleObj name="Equation" r:id="rId5" imgW="1739880" imgH="228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" y="2687638"/>
                        <a:ext cx="3838575" cy="5254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5549659"/>
              </p:ext>
            </p:extLst>
          </p:nvPr>
        </p:nvGraphicFramePr>
        <p:xfrm>
          <a:off x="597806" y="3491637"/>
          <a:ext cx="3887787" cy="92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9" name="Equation" r:id="rId7" imgW="1765080" imgH="406080" progId="Equation.DSMT4">
                  <p:embed/>
                </p:oleObj>
              </mc:Choice>
              <mc:Fallback>
                <p:oleObj name="Equation" r:id="rId7" imgW="1765080" imgH="4060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806" y="3491637"/>
                        <a:ext cx="3887787" cy="9255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Oval Callout 11"/>
          <p:cNvSpPr/>
          <p:nvPr/>
        </p:nvSpPr>
        <p:spPr>
          <a:xfrm>
            <a:off x="5319416" y="2523397"/>
            <a:ext cx="5818606" cy="2568280"/>
          </a:xfrm>
          <a:prstGeom prst="wedgeEllipseCallout">
            <a:avLst>
              <a:gd name="adj1" fmla="val -72468"/>
              <a:gd name="adj2" fmla="val 783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 xét </a:t>
            </a:r>
            <a:r>
              <a:rPr lang="vi-V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 biểu thức ở VT của BPT. Từ đó kết luận tập nghiệm.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Down Arrow 16">
            <a:hlinkClick r:id="rId9" action="ppaction://hlinkpres?slideindex=21&amp;slidetitle=Dạng 1: Xét dấu các biểu thức có chứa tích, thương."/>
          </p:cNvPr>
          <p:cNvSpPr/>
          <p:nvPr/>
        </p:nvSpPr>
        <p:spPr>
          <a:xfrm>
            <a:off x="10507712" y="6034070"/>
            <a:ext cx="1669773" cy="775080"/>
          </a:xfrm>
          <a:prstGeom prst="downArrow">
            <a:avLst/>
          </a:prstGeom>
          <a:solidFill>
            <a:srgbClr val="7BFB7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 action="ppaction://hlinksldjump"/>
              </a:rPr>
              <a:t>BXD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2209975"/>
              </p:ext>
            </p:extLst>
          </p:nvPr>
        </p:nvGraphicFramePr>
        <p:xfrm>
          <a:off x="5270363" y="1059989"/>
          <a:ext cx="3951287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10" name="Equation" r:id="rId11" imgW="1663560" imgH="279360" progId="Equation.DSMT4">
                  <p:embed/>
                </p:oleObj>
              </mc:Choice>
              <mc:Fallback>
                <p:oleObj name="Equation" r:id="rId11" imgW="166356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363" y="1059989"/>
                        <a:ext cx="3951287" cy="6508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36"/>
          <p:cNvSpPr>
            <a:spLocks noChangeArrowheads="1"/>
          </p:cNvSpPr>
          <p:nvPr/>
        </p:nvSpPr>
        <p:spPr bwMode="auto">
          <a:xfrm>
            <a:off x="-14515" y="-559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9690541"/>
              </p:ext>
            </p:extLst>
          </p:nvPr>
        </p:nvGraphicFramePr>
        <p:xfrm>
          <a:off x="6072116" y="2688903"/>
          <a:ext cx="3857107" cy="10848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11" name="Equation" r:id="rId13" imgW="1524000" imgH="431800" progId="Equation.DSMT4">
                  <p:embed/>
                </p:oleObj>
              </mc:Choice>
              <mc:Fallback>
                <p:oleObj name="Equation" r:id="rId13" imgW="1524000" imgH="431800" progId="Equation.DSMT4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2116" y="2688903"/>
                        <a:ext cx="3857107" cy="10848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" name="Picture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24" y="4854045"/>
            <a:ext cx="3035549" cy="200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 uiExpand="1" build="p"/>
      <p:bldP spid="12" grpId="0" uiExpand="1" animBg="1"/>
      <p:bldP spid="12" grpId="1" animBg="1"/>
      <p:bldP spid="17" grpId="0" uiExpan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246781" y="605252"/>
            <a:ext cx="7455875" cy="1300484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-44875"/>
            <a:ext cx="12192000" cy="577346"/>
          </a:xfrm>
          <a:prstGeom prst="rect">
            <a:avLst/>
          </a:prstGeom>
          <a:solidFill>
            <a:srgbClr val="7BFB7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Giải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BPT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BPT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chứa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ẩn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mẫu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4628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32840"/>
            <a:ext cx="3035549" cy="2003955"/>
          </a:xfrm>
          <a:prstGeom prst="rect">
            <a:avLst/>
          </a:prstGeom>
        </p:spPr>
      </p:pic>
      <p:sp>
        <p:nvSpPr>
          <p:cNvPr id="12" name="Oval Callout 11"/>
          <p:cNvSpPr/>
          <p:nvPr/>
        </p:nvSpPr>
        <p:spPr>
          <a:xfrm>
            <a:off x="3265247" y="3174107"/>
            <a:ext cx="4928964" cy="2158073"/>
          </a:xfrm>
          <a:prstGeom prst="wedgeEllipseCallout">
            <a:avLst>
              <a:gd name="adj1" fmla="val -57491"/>
              <a:gd name="adj2" fmla="val 462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thành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0621989"/>
              </p:ext>
            </p:extLst>
          </p:nvPr>
        </p:nvGraphicFramePr>
        <p:xfrm>
          <a:off x="868363" y="596900"/>
          <a:ext cx="3700462" cy="5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85" name="Equation" r:id="rId4" imgW="1739880" imgH="228600" progId="Equation.DSMT4">
                  <p:embed/>
                </p:oleObj>
              </mc:Choice>
              <mc:Fallback>
                <p:oleObj name="Equation" r:id="rId4" imgW="173988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8363" y="596900"/>
                        <a:ext cx="3700462" cy="506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0550450"/>
              </p:ext>
            </p:extLst>
          </p:nvPr>
        </p:nvGraphicFramePr>
        <p:xfrm>
          <a:off x="101600" y="1228725"/>
          <a:ext cx="4622800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86" name="Equation" r:id="rId6" imgW="2057400" imgH="279360" progId="Equation.DSMT4">
                  <p:embed/>
                </p:oleObj>
              </mc:Choice>
              <mc:Fallback>
                <p:oleObj name="Equation" r:id="rId6" imgW="2057400" imgH="279360" progId="Equation.DSMT4">
                  <p:embed/>
                  <p:pic>
                    <p:nvPicPr>
                      <p:cNvPr id="0" name="Object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600" y="1228725"/>
                        <a:ext cx="4622800" cy="6207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1311923"/>
              </p:ext>
            </p:extLst>
          </p:nvPr>
        </p:nvGraphicFramePr>
        <p:xfrm>
          <a:off x="138113" y="1849438"/>
          <a:ext cx="58975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87" name="Equation" r:id="rId8" imgW="2628720" imgH="393480" progId="Equation.DSMT4">
                  <p:embed/>
                </p:oleObj>
              </mc:Choice>
              <mc:Fallback>
                <p:oleObj name="Equation" r:id="rId8" imgW="2628720" imgH="393480" progId="Equation.DSMT4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3" y="1849438"/>
                        <a:ext cx="5897562" cy="8778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9428379"/>
              </p:ext>
            </p:extLst>
          </p:nvPr>
        </p:nvGraphicFramePr>
        <p:xfrm>
          <a:off x="6919913" y="2112963"/>
          <a:ext cx="3551237" cy="44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88" name="Equation" r:id="rId10" imgW="1574640" imgH="203040" progId="Equation.DSMT4">
                  <p:embed/>
                </p:oleObj>
              </mc:Choice>
              <mc:Fallback>
                <p:oleObj name="Equation" r:id="rId10" imgW="1574640" imgH="203040" progId="Equation.DSMT4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9913" y="2112963"/>
                        <a:ext cx="3551237" cy="449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9818937"/>
              </p:ext>
            </p:extLst>
          </p:nvPr>
        </p:nvGraphicFramePr>
        <p:xfrm>
          <a:off x="2034559" y="3020952"/>
          <a:ext cx="7100337" cy="193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89" name="Document" r:id="rId12" imgW="3432222" imgH="1011088" progId="Word.Document.12">
                  <p:embed/>
                </p:oleObj>
              </mc:Choice>
              <mc:Fallback>
                <p:oleObj name="Document" r:id="rId12" imgW="3432222" imgH="10110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034559" y="3020952"/>
                        <a:ext cx="7100337" cy="1931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ctangle 28"/>
          <p:cNvSpPr/>
          <p:nvPr/>
        </p:nvSpPr>
        <p:spPr>
          <a:xfrm>
            <a:off x="1811003" y="5399880"/>
            <a:ext cx="3773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Tập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nghiệm của BPT 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là: </a:t>
            </a:r>
            <a:endParaRPr lang="en-US" sz="2800" dirty="0"/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2866386"/>
              </p:ext>
            </p:extLst>
          </p:nvPr>
        </p:nvGraphicFramePr>
        <p:xfrm>
          <a:off x="5814426" y="5228900"/>
          <a:ext cx="2708387" cy="865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90" name="Equation" r:id="rId14" imgW="1371600" imgH="431800" progId="Equation.DSMT4">
                  <p:embed/>
                </p:oleObj>
              </mc:Choice>
              <mc:Fallback>
                <p:oleObj name="Equation" r:id="rId14" imgW="1371600" imgH="431800" progId="Equation.DSMT4">
                  <p:embed/>
                  <p:pic>
                    <p:nvPicPr>
                      <p:cNvPr id="0" name="Object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4426" y="5228900"/>
                        <a:ext cx="2708387" cy="8651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Rectangle 36"/>
          <p:cNvSpPr/>
          <p:nvPr/>
        </p:nvSpPr>
        <p:spPr>
          <a:xfrm>
            <a:off x="76200" y="2831794"/>
            <a:ext cx="12170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BXD:</a:t>
            </a:r>
          </a:p>
        </p:txBody>
      </p:sp>
    </p:spTree>
    <p:extLst>
      <p:ext uri="{BB962C8B-B14F-4D97-AF65-F5344CB8AC3E}">
        <p14:creationId xmlns:p14="http://schemas.microsoft.com/office/powerpoint/2010/main" val="235351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29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231775" y="798175"/>
            <a:ext cx="7455875" cy="1300484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2404" y="-30808"/>
            <a:ext cx="12192000" cy="582695"/>
          </a:xfrm>
          <a:prstGeom prst="rect">
            <a:avLst/>
          </a:prstGeom>
          <a:solidFill>
            <a:srgbClr val="7BFB71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Giải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BPT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BPT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chứa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ẩn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mẫu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24628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4925873"/>
              </p:ext>
            </p:extLst>
          </p:nvPr>
        </p:nvGraphicFramePr>
        <p:xfrm>
          <a:off x="930906" y="598151"/>
          <a:ext cx="3887787" cy="92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76" name="Equation" r:id="rId3" imgW="1765080" imgH="406080" progId="Equation.DSMT4">
                  <p:embed/>
                </p:oleObj>
              </mc:Choice>
              <mc:Fallback>
                <p:oleObj name="Equation" r:id="rId3" imgW="1765080" imgH="406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0906" y="598151"/>
                        <a:ext cx="3887787" cy="9255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1" name="Object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5879575"/>
              </p:ext>
            </p:extLst>
          </p:nvPr>
        </p:nvGraphicFramePr>
        <p:xfrm>
          <a:off x="804445" y="3059781"/>
          <a:ext cx="10929938" cy="313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77" name="Document" r:id="rId5" imgW="5333090" imgH="1526516" progId="Word.Document.12">
                  <p:embed/>
                </p:oleObj>
              </mc:Choice>
              <mc:Fallback>
                <p:oleObj name="Document" r:id="rId5" imgW="5333090" imgH="152651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04445" y="3059781"/>
                        <a:ext cx="10929938" cy="3136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Rectangle 49"/>
          <p:cNvSpPr/>
          <p:nvPr/>
        </p:nvSpPr>
        <p:spPr>
          <a:xfrm>
            <a:off x="380376" y="5925533"/>
            <a:ext cx="59425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Từ BXD, ta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có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tập nghiệm của BPT (3):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2" name="Object 5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5740729"/>
              </p:ext>
            </p:extLst>
          </p:nvPr>
        </p:nvGraphicFramePr>
        <p:xfrm>
          <a:off x="6580716" y="5756159"/>
          <a:ext cx="4538757" cy="967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78" name="Equation" r:id="rId7" imgW="2006600" imgH="431800" progId="Equation.DSMT4">
                  <p:embed/>
                </p:oleObj>
              </mc:Choice>
              <mc:Fallback>
                <p:oleObj name="Equation" r:id="rId7" imgW="2006600" imgH="431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0716" y="5756159"/>
                        <a:ext cx="4538757" cy="9679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49041" y="2783765"/>
            <a:ext cx="960921" cy="6047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BXD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3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7104529"/>
              </p:ext>
            </p:extLst>
          </p:nvPr>
        </p:nvGraphicFramePr>
        <p:xfrm>
          <a:off x="5385930" y="617146"/>
          <a:ext cx="4057904" cy="10985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79" name="Equation" r:id="rId9" imgW="1727200" imgH="469900" progId="Equation.DSMT4">
                  <p:embed/>
                </p:oleObj>
              </mc:Choice>
              <mc:Fallback>
                <p:oleObj name="Equation" r:id="rId9" imgW="1727200" imgH="469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5930" y="617146"/>
                        <a:ext cx="4057904" cy="10985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1939502"/>
            <a:ext cx="1476309" cy="5963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Đặt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5" name="Object 5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9118751"/>
              </p:ext>
            </p:extLst>
          </p:nvPr>
        </p:nvGraphicFramePr>
        <p:xfrm>
          <a:off x="1476309" y="1742447"/>
          <a:ext cx="4117975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0" name="Equation" r:id="rId11" imgW="1752480" imgH="469800" progId="Equation.DSMT4">
                  <p:embed/>
                </p:oleObj>
              </mc:Choice>
              <mc:Fallback>
                <p:oleObj name="Equation" r:id="rId11" imgW="1752480" imgH="469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09" y="1742447"/>
                        <a:ext cx="4117975" cy="1098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" name="Picture 5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208" y="3911031"/>
            <a:ext cx="3516924" cy="1918668"/>
          </a:xfrm>
          <a:prstGeom prst="rect">
            <a:avLst/>
          </a:prstGeom>
        </p:spPr>
      </p:pic>
      <p:sp>
        <p:nvSpPr>
          <p:cNvPr id="58" name="Oval Callout 57"/>
          <p:cNvSpPr/>
          <p:nvPr/>
        </p:nvSpPr>
        <p:spPr>
          <a:xfrm>
            <a:off x="4969747" y="2374780"/>
            <a:ext cx="4890269" cy="1963271"/>
          </a:xfrm>
          <a:prstGeom prst="wedgeEllipseCallout">
            <a:avLst>
              <a:gd name="adj1" fmla="val -72468"/>
              <a:gd name="adj2" fmla="val 78324"/>
            </a:avLst>
          </a:prstGeom>
          <a:solidFill>
            <a:srgbClr val="7BCAF1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Có quy đồng khử mẫu được không?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929" y="4129815"/>
            <a:ext cx="3035549" cy="2003955"/>
          </a:xfrm>
          <a:prstGeom prst="rect">
            <a:avLst/>
          </a:prstGeom>
        </p:spPr>
      </p:pic>
      <p:sp>
        <p:nvSpPr>
          <p:cNvPr id="60" name="Oval Callout 59"/>
          <p:cNvSpPr/>
          <p:nvPr/>
        </p:nvSpPr>
        <p:spPr>
          <a:xfrm>
            <a:off x="5594284" y="2374131"/>
            <a:ext cx="5860577" cy="2402591"/>
          </a:xfrm>
          <a:prstGeom prst="wedgeEllipseCallout">
            <a:avLst>
              <a:gd name="adj1" fmla="val -69201"/>
              <a:gd name="adj2" fmla="val 58694"/>
            </a:avLst>
          </a:prstGeom>
          <a:solidFill>
            <a:srgbClr val="00B0F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 </a:t>
            </a:r>
            <a:r>
              <a:rPr lang="pt-BR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nl-NL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 vế rồi quy đồng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Down Arrow 6">
            <a:hlinkClick r:id="rId15" action="ppaction://hlinksldjump"/>
          </p:cNvPr>
          <p:cNvSpPr/>
          <p:nvPr/>
        </p:nvSpPr>
        <p:spPr>
          <a:xfrm>
            <a:off x="11079438" y="6229041"/>
            <a:ext cx="1112562" cy="628959"/>
          </a:xfrm>
          <a:prstGeom prst="downArrow">
            <a:avLst>
              <a:gd name="adj1" fmla="val 50000"/>
              <a:gd name="adj2" fmla="val 4630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pp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16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4" grpId="0" animBg="1"/>
      <p:bldP spid="5" grpId="0" animBg="1"/>
      <p:bldP spid="58" grpId="0" animBg="1"/>
      <p:bldP spid="58" grpId="1" animBg="1"/>
      <p:bldP spid="60" grpId="0" animBg="1"/>
      <p:bldP spid="60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871"/>
            <a:ext cx="12192000" cy="562708"/>
          </a:xfrm>
          <a:solidFill>
            <a:srgbClr val="7BFB71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Tìm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thỏa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điều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kiện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479" y="834944"/>
            <a:ext cx="10777025" cy="5093751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Tìm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 trị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nghiệm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0550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1975037"/>
              </p:ext>
            </p:extLst>
          </p:nvPr>
        </p:nvGraphicFramePr>
        <p:xfrm>
          <a:off x="2146299" y="1302370"/>
          <a:ext cx="6273801" cy="64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08" name="Equation" r:id="rId3" imgW="2425700" imgH="254000" progId="Equation.DSMT4">
                  <p:embed/>
                </p:oleObj>
              </mc:Choice>
              <mc:Fallback>
                <p:oleObj name="Equation" r:id="rId3" imgW="2425700" imgH="2540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6299" y="1302370"/>
                        <a:ext cx="6273801" cy="6447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" name="Rectangle 1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" name="Rectangle 2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79" y="4659628"/>
            <a:ext cx="3516924" cy="1918668"/>
          </a:xfrm>
          <a:prstGeom prst="rect">
            <a:avLst/>
          </a:prstGeom>
        </p:spPr>
      </p:pic>
      <p:sp>
        <p:nvSpPr>
          <p:cNvPr id="37" name="Oval Callout 36"/>
          <p:cNvSpPr/>
          <p:nvPr/>
        </p:nvSpPr>
        <p:spPr>
          <a:xfrm>
            <a:off x="4452731" y="2959089"/>
            <a:ext cx="4457700" cy="1917700"/>
          </a:xfrm>
          <a:prstGeom prst="wedgeEllipseCallout">
            <a:avLst>
              <a:gd name="adj1" fmla="val -71830"/>
              <a:gd name="adj2" fmla="val 9362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trên có phải là phương trình bậc hai không?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Callout 37"/>
          <p:cNvSpPr/>
          <p:nvPr/>
        </p:nvSpPr>
        <p:spPr>
          <a:xfrm>
            <a:off x="4452731" y="2876539"/>
            <a:ext cx="4737100" cy="2082800"/>
          </a:xfrm>
          <a:prstGeom prst="wedgeEllipseCallout">
            <a:avLst>
              <a:gd name="adj1" fmla="val -73496"/>
              <a:gd name="adj2" fmla="val 86864"/>
            </a:avLst>
          </a:prstGeom>
          <a:solidFill>
            <a:srgbClr val="00B0F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 trường hợp nào thì phương trình bậc hai vô nghiệm?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2726"/>
            <a:ext cx="3108960" cy="2355273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>
            <a:off x="4691155" y="2434035"/>
            <a:ext cx="4709748" cy="2442754"/>
          </a:xfrm>
          <a:prstGeom prst="cloudCallout">
            <a:avLst>
              <a:gd name="adj1" fmla="val -77691"/>
              <a:gd name="adj2" fmla="val 81751"/>
            </a:avLst>
          </a:prstGeom>
          <a:solidFill>
            <a:srgbClr val="7BCAF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Hoạt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động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nhóm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56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repeatCount="indefinite" fill="hold" nodeType="clickEffect">
                                  <p:stCondLst>
                                    <p:cond delay="1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4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7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7" grpId="1" animBg="1"/>
      <p:bldP spid="38" grpId="0" animBg="1"/>
      <p:bldP spid="38" grpId="1" animBg="1"/>
      <p:bldP spid="9" grpId="0" animBg="1"/>
      <p:bldP spid="9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871"/>
            <a:ext cx="12192000" cy="562708"/>
          </a:xfrm>
          <a:solidFill>
            <a:srgbClr val="7BFB71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650" y="588449"/>
            <a:ext cx="10777025" cy="574548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Tìm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 trị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nghiệm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Giải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>
              <a:buNone/>
            </a:pP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TH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: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(*)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có 1 nghiệm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                 (</a:t>
            </a:r>
            <a:r>
              <a:rPr lang="pt-B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không thoả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: 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0550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8636022"/>
              </p:ext>
            </p:extLst>
          </p:nvPr>
        </p:nvGraphicFramePr>
        <p:xfrm>
          <a:off x="2077649" y="980194"/>
          <a:ext cx="6273801" cy="64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3" name="Equation" r:id="rId3" imgW="2425700" imgH="254000" progId="Equation.DSMT4">
                  <p:embed/>
                </p:oleObj>
              </mc:Choice>
              <mc:Fallback>
                <p:oleObj name="Equation" r:id="rId3" imgW="2425700" imgH="254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7649" y="980194"/>
                        <a:ext cx="6273801" cy="6447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1455138"/>
              </p:ext>
            </p:extLst>
          </p:nvPr>
        </p:nvGraphicFramePr>
        <p:xfrm>
          <a:off x="1085851" y="2067151"/>
          <a:ext cx="1092200" cy="5061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4" name="Equation" r:id="rId5" imgW="393359" imgH="177646" progId="Equation.DSMT4">
                  <p:embed/>
                </p:oleObj>
              </mc:Choice>
              <mc:Fallback>
                <p:oleObj name="Equation" r:id="rId5" imgW="393359" imgH="17764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5851" y="2067151"/>
                        <a:ext cx="1092200" cy="5061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9896245"/>
              </p:ext>
            </p:extLst>
          </p:nvPr>
        </p:nvGraphicFramePr>
        <p:xfrm>
          <a:off x="5016499" y="2107508"/>
          <a:ext cx="1079501" cy="4557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5" name="Equation" r:id="rId7" imgW="431425" imgH="177646" progId="Equation.DSMT4">
                  <p:embed/>
                </p:oleObj>
              </mc:Choice>
              <mc:Fallback>
                <p:oleObj name="Equation" r:id="rId7" imgW="431425" imgH="17764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6499" y="2107508"/>
                        <a:ext cx="1079501" cy="4557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0070765"/>
              </p:ext>
            </p:extLst>
          </p:nvPr>
        </p:nvGraphicFramePr>
        <p:xfrm>
          <a:off x="1187463" y="2592767"/>
          <a:ext cx="1092201" cy="5012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6" name="Equation" r:id="rId9" imgW="393480" imgH="177480" progId="Equation.DSMT4">
                  <p:embed/>
                </p:oleObj>
              </mc:Choice>
              <mc:Fallback>
                <p:oleObj name="Equation" r:id="rId9" imgW="39348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463" y="2592767"/>
                        <a:ext cx="1092201" cy="5012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8071339"/>
              </p:ext>
            </p:extLst>
          </p:nvPr>
        </p:nvGraphicFramePr>
        <p:xfrm>
          <a:off x="2684678" y="2510890"/>
          <a:ext cx="5467120" cy="694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7" name="Equation" r:id="rId11" imgW="2247900" imgH="292100" progId="Equation.DSMT4">
                  <p:embed/>
                </p:oleObj>
              </mc:Choice>
              <mc:Fallback>
                <p:oleObj name="Equation" r:id="rId11" imgW="2247900" imgH="292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4678" y="2510890"/>
                        <a:ext cx="5467120" cy="6949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1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1965600"/>
              </p:ext>
            </p:extLst>
          </p:nvPr>
        </p:nvGraphicFramePr>
        <p:xfrm>
          <a:off x="2697378" y="3169222"/>
          <a:ext cx="3106522" cy="583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8" name="Equation" r:id="rId13" imgW="1270000" imgH="228600" progId="Equation.DSMT4">
                  <p:embed/>
                </p:oleObj>
              </mc:Choice>
              <mc:Fallback>
                <p:oleObj name="Equation" r:id="rId13" imgW="12700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7378" y="3169222"/>
                        <a:ext cx="3106522" cy="58393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6350776"/>
              </p:ext>
            </p:extLst>
          </p:nvPr>
        </p:nvGraphicFramePr>
        <p:xfrm>
          <a:off x="2684678" y="3877131"/>
          <a:ext cx="4084422" cy="6678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9" name="Equation" r:id="rId15" imgW="1497950" imgH="253890" progId="Equation.DSMT4">
                  <p:embed/>
                </p:oleObj>
              </mc:Choice>
              <mc:Fallback>
                <p:oleObj name="Equation" r:id="rId15" imgW="1497950" imgH="25389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4678" y="3877131"/>
                        <a:ext cx="4084422" cy="6678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Rectangle 29"/>
          <p:cNvSpPr/>
          <p:nvPr/>
        </p:nvSpPr>
        <p:spPr>
          <a:xfrm>
            <a:off x="447688" y="4669000"/>
            <a:ext cx="95718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Vậy với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(*) vô nghiệm.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2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7611265"/>
              </p:ext>
            </p:extLst>
          </p:nvPr>
        </p:nvGraphicFramePr>
        <p:xfrm>
          <a:off x="1855413" y="4614169"/>
          <a:ext cx="3359136" cy="6328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0" name="Equation" r:id="rId17" imgW="1307532" imgH="253890" progId="Equation.DSMT4">
                  <p:embed/>
                </p:oleObj>
              </mc:Choice>
              <mc:Fallback>
                <p:oleObj name="Equation" r:id="rId17" imgW="1307532" imgH="25389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5413" y="4614169"/>
                        <a:ext cx="3359136" cy="6328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933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202921" y="9659"/>
            <a:ext cx="799007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CỦNG CỐ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50782" y="4765182"/>
            <a:ext cx="6877320" cy="1313646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Tìm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́ trị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sô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́ m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thỏa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điều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kiện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bài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toán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399" y="1152659"/>
            <a:ext cx="6838682" cy="132008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Xét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dấu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bậc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nhất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54557" y="2946042"/>
            <a:ext cx="7598535" cy="1339403"/>
          </a:xfrm>
          <a:prstGeom prst="rect">
            <a:avLst/>
          </a:prstGeom>
          <a:solidFill>
            <a:srgbClr val="7BF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Giải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bất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bất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chứa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ẩn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ở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mẫu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8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177163" y="0"/>
            <a:ext cx="799007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DẶN DÒ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5874" y="1143000"/>
            <a:ext cx="7174760" cy="1371600"/>
          </a:xfrm>
          <a:prstGeom prst="rect">
            <a:avLst/>
          </a:prstGeom>
          <a:solidFill>
            <a:srgbClr val="7BFB7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còn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lại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105 (SGK).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87222" y="2971800"/>
            <a:ext cx="7174760" cy="1371600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lại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kiến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bài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dấu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tam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bậc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68994" y="4800600"/>
            <a:ext cx="7174760" cy="13716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Làm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bài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tập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tập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58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0565" y="0"/>
            <a:ext cx="5895797" cy="68388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Bài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tập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củng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9" y="1969061"/>
            <a:ext cx="989946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Chứng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minh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nghiệm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mọi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 trị m: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9569426"/>
              </p:ext>
            </p:extLst>
          </p:nvPr>
        </p:nvGraphicFramePr>
        <p:xfrm>
          <a:off x="2602555" y="2857086"/>
          <a:ext cx="5837358" cy="877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4" name="Equation" r:id="rId3" imgW="1841400" imgH="279360" progId="Equation.DSMT4">
                  <p:embed/>
                </p:oleObj>
              </mc:Choice>
              <mc:Fallback>
                <p:oleObj name="Equation" r:id="rId3" imgW="1841400" imgH="27936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2555" y="2857086"/>
                        <a:ext cx="5837358" cy="8771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698246" y="766869"/>
            <a:ext cx="10675762" cy="5804452"/>
            <a:chOff x="703680" y="862558"/>
            <a:chExt cx="10675762" cy="580445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9" name="Rectangle 8"/>
            <p:cNvSpPr/>
            <p:nvPr/>
          </p:nvSpPr>
          <p:spPr>
            <a:xfrm>
              <a:off x="703680" y="862558"/>
              <a:ext cx="10675762" cy="58044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endPara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endPara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vi-VN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Xét </a:t>
              </a:r>
              <a:r>
                <a:rPr lang="vi-VN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tam thức</a:t>
              </a:r>
              <a:r>
                <a:rPr lang="vi-VN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endPara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có</a:t>
              </a:r>
              <a:endPara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endPara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endPara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endPara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sz="3200" dirty="0" err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Vậy</a:t>
              </a:r>
              <a:r>
                <a:rPr lang="en-US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phương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trình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vô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nghiệm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với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mọi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gia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́ trị m. (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đpcm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  <a:p>
              <a:pPr>
                <a:lnSpc>
                  <a:spcPct val="150000"/>
                </a:lnSpc>
              </a:pPr>
              <a:endPara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vi-VN" sz="32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0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04424926"/>
                </p:ext>
              </p:extLst>
            </p:nvPr>
          </p:nvGraphicFramePr>
          <p:xfrm>
            <a:off x="3133133" y="1514893"/>
            <a:ext cx="5816857" cy="777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75" name="Equation" r:id="rId5" imgW="2070100" imgH="279400" progId="Equation.DSMT4">
                    <p:embed/>
                  </p:oleObj>
                </mc:Choice>
                <mc:Fallback>
                  <p:oleObj name="Equation" r:id="rId5" imgW="2070100" imgH="2794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33133" y="1514893"/>
                          <a:ext cx="5816857" cy="77736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55059786"/>
                </p:ext>
              </p:extLst>
            </p:nvPr>
          </p:nvGraphicFramePr>
          <p:xfrm>
            <a:off x="1399599" y="2771855"/>
            <a:ext cx="3994066" cy="5629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76" name="Equation" r:id="rId7" imgW="1422400" imgH="203200" progId="Equation.DSMT4">
                    <p:embed/>
                  </p:oleObj>
                </mc:Choice>
                <mc:Fallback>
                  <p:oleObj name="Equation" r:id="rId7" imgW="1422400" imgH="203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99599" y="2771855"/>
                          <a:ext cx="3994066" cy="56292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21713387"/>
                </p:ext>
              </p:extLst>
            </p:nvPr>
          </p:nvGraphicFramePr>
          <p:xfrm>
            <a:off x="1323740" y="3619296"/>
            <a:ext cx="9435644" cy="8309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77" name="Equation" r:id="rId9" imgW="3352800" imgH="292100" progId="Equation.DSMT4">
                    <p:embed/>
                  </p:oleObj>
                </mc:Choice>
                <mc:Fallback>
                  <p:oleObj name="Equation" r:id="rId9" imgW="3352800" imgH="2921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23740" y="3619296"/>
                          <a:ext cx="9435644" cy="8309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881982192"/>
                </p:ext>
              </p:extLst>
            </p:nvPr>
          </p:nvGraphicFramePr>
          <p:xfrm>
            <a:off x="1399599" y="4494351"/>
            <a:ext cx="3565173" cy="5629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78" name="Equation" r:id="rId11" imgW="1269449" imgH="203112" progId="Equation.DSMT4">
                    <p:embed/>
                  </p:oleObj>
                </mc:Choice>
                <mc:Fallback>
                  <p:oleObj name="Equation" r:id="rId11" imgW="1269449" imgH="203112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99599" y="4494351"/>
                          <a:ext cx="3565173" cy="56292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417729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86514" y="1001486"/>
            <a:ext cx="7489372" cy="48622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Cảm</a:t>
            </a: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ơn</a:t>
            </a: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  </a:t>
            </a:r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thầy</a:t>
            </a: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cô</a:t>
            </a:r>
            <a:endParaRPr lang="en-US" sz="8800" dirty="0" smtClean="0">
              <a:solidFill>
                <a:schemeClr val="accent1">
                  <a:lumMod val="75000"/>
                </a:schemeClr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    </a:t>
            </a:r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va</a:t>
            </a: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̀</a:t>
            </a:r>
          </a:p>
          <a:p>
            <a:pPr marL="0" indent="0">
              <a:buNone/>
            </a:pP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 </a:t>
            </a:r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các</a:t>
            </a: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8800" dirty="0" err="1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em</a:t>
            </a:r>
            <a:r>
              <a:rPr lang="en-US" sz="8800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.</a:t>
            </a:r>
            <a:endParaRPr lang="en-US" sz="8800" dirty="0">
              <a:solidFill>
                <a:schemeClr val="accent1">
                  <a:lumMod val="75000"/>
                </a:schemeClr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257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0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0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0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0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45493"/>
          </a:xfrm>
          <a:solidFill>
            <a:srgbClr val="7BFB71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 </a:t>
            </a:r>
            <a:r>
              <a:rPr lang="nl-NL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dấu </a:t>
            </a:r>
            <a:r>
              <a:rPr lang="nl-N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các biểu thức có chứa tích, thương.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717452"/>
            <a:ext cx="4839286" cy="1260816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  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7827840"/>
              </p:ext>
            </p:extLst>
          </p:nvPr>
        </p:nvGraphicFramePr>
        <p:xfrm>
          <a:off x="656771" y="639316"/>
          <a:ext cx="3782708" cy="6899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8" name="Equation" r:id="rId3" imgW="1511300" imgH="279400" progId="Equation.DSMT4">
                  <p:embed/>
                </p:oleObj>
              </mc:Choice>
              <mc:Fallback>
                <p:oleObj name="Equation" r:id="rId3" imgW="1511300" imgH="279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71" y="639316"/>
                        <a:ext cx="3782708" cy="6899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4300" y="3364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-403126" y="3632789"/>
            <a:ext cx="2518117" cy="6330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BXD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033075"/>
              </p:ext>
            </p:extLst>
          </p:nvPr>
        </p:nvGraphicFramePr>
        <p:xfrm>
          <a:off x="1986045" y="3805309"/>
          <a:ext cx="8319098" cy="23721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0577"/>
                <a:gridCol w="1813378"/>
                <a:gridCol w="1741714"/>
                <a:gridCol w="1553029"/>
                <a:gridCol w="1930400"/>
              </a:tblGrid>
              <a:tr h="817659">
                <a:tc>
                  <a:txBody>
                    <a:bodyPr/>
                    <a:lstStyle/>
                    <a:p>
                      <a:pPr algn="ctr"/>
                      <a:r>
                        <a:rPr lang="en-US" sz="28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US" sz="28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2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741680" algn="ctr"/>
                        </a:tabLst>
                      </a:pP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nl-NL" sz="2800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nl-NL" sz="2800" i="1" baseline="300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nl-NL" sz="2800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nl-NL" sz="2800" i="1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nl-NL" sz="2800" i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nl-NL" sz="2800" i="1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endParaRPr lang="en-US" sz="2800" dirty="0">
                        <a:effectLst/>
                        <a:latin typeface="VNI-Times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+        0  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-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0         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086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8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 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+ 9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-         0       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052">
                <a:tc>
                  <a:txBody>
                    <a:bodyPr/>
                    <a:lstStyle/>
                    <a:p>
                      <a:pPr algn="ctr"/>
                      <a:r>
                        <a:rPr lang="en-US" sz="2800" i="1" dirty="0" smtClean="0">
                          <a:latin typeface="Times New Roman" pitchFamily="18" charset="0"/>
                          <a:cs typeface="Times New Roman" pitchFamily="18" charset="0"/>
                        </a:rPr>
                        <a:t>f(x) 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-         0       +        0  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-  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0         +</a:t>
                      </a:r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" name="Rectangle 38"/>
          <p:cNvSpPr>
            <a:spLocks noChangeArrowheads="1"/>
          </p:cNvSpPr>
          <p:nvPr/>
        </p:nvSpPr>
        <p:spPr bwMode="auto">
          <a:xfrm>
            <a:off x="3488787" y="3880332"/>
            <a:ext cx="2304849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8181052"/>
              </p:ext>
            </p:extLst>
          </p:nvPr>
        </p:nvGraphicFramePr>
        <p:xfrm>
          <a:off x="3257864" y="3786256"/>
          <a:ext cx="7042150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9" name="Equation" r:id="rId5" imgW="2234880" imgH="393480" progId="Equation.DSMT4">
                  <p:embed/>
                </p:oleObj>
              </mc:Choice>
              <mc:Fallback>
                <p:oleObj name="Equation" r:id="rId5" imgW="223488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7864" y="3786256"/>
                        <a:ext cx="7042150" cy="836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Rectangle 46"/>
          <p:cNvSpPr>
            <a:spLocks noChangeArrowheads="1"/>
          </p:cNvSpPr>
          <p:nvPr/>
        </p:nvSpPr>
        <p:spPr bwMode="auto">
          <a:xfrm>
            <a:off x="240560" y="200469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3879177"/>
              </p:ext>
            </p:extLst>
          </p:nvPr>
        </p:nvGraphicFramePr>
        <p:xfrm>
          <a:off x="724606" y="1245107"/>
          <a:ext cx="5734476" cy="10292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0" name="Equation" r:id="rId7" imgW="2222500" imgH="393700" progId="Equation.DSMT4">
                  <p:embed/>
                </p:oleObj>
              </mc:Choice>
              <mc:Fallback>
                <p:oleObj name="Equation" r:id="rId7" imgW="2222500" imgH="393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4606" y="1245107"/>
                        <a:ext cx="5734476" cy="10292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3558935"/>
              </p:ext>
            </p:extLst>
          </p:nvPr>
        </p:nvGraphicFramePr>
        <p:xfrm>
          <a:off x="656771" y="2246410"/>
          <a:ext cx="4564586" cy="10831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1" name="Equation" r:id="rId9" imgW="1688367" imgH="393529" progId="Equation.DSMT4">
                  <p:embed/>
                </p:oleObj>
              </mc:Choice>
              <mc:Fallback>
                <p:oleObj name="Equation" r:id="rId9" imgW="1688367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71" y="2246410"/>
                        <a:ext cx="4564586" cy="108312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Up Arrow 4">
            <a:hlinkClick r:id="rId11" action="ppaction://hlinksldjump"/>
          </p:cNvPr>
          <p:cNvSpPr/>
          <p:nvPr/>
        </p:nvSpPr>
        <p:spPr>
          <a:xfrm>
            <a:off x="11317357" y="5883965"/>
            <a:ext cx="702365" cy="63610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48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3327" y="0"/>
            <a:ext cx="10689770" cy="5799591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vi-VN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 </a:t>
            </a:r>
            <a:r>
              <a:rPr lang="vi-VN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pháp giải BPT chứa ẩn ở </a:t>
            </a:r>
            <a:r>
              <a:rPr lang="vi-VN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mẫu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Chuyển vế, đưa về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Biến đổi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thành </a:t>
            </a:r>
            <a:r>
              <a:rPr lang="vi-V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tích, thương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các </a:t>
            </a:r>
            <a:r>
              <a:rPr lang="vi-V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 thức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và </a:t>
            </a:r>
            <a:r>
              <a:rPr lang="vi-V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nhị thức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Tìm </a:t>
            </a:r>
            <a:r>
              <a:rPr lang="vi-V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nghiệm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của các tam thức và nhị thức.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Lập </a:t>
            </a:r>
            <a:r>
              <a:rPr lang="vi-V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BXD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 các tam thức và nhị thức trên cùng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một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BXD.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Từ BXD, rút ra </a:t>
            </a:r>
            <a:r>
              <a:rPr lang="vi-V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kết luận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0606506"/>
              </p:ext>
            </p:extLst>
          </p:nvPr>
        </p:nvGraphicFramePr>
        <p:xfrm>
          <a:off x="4941023" y="1425502"/>
          <a:ext cx="1293224" cy="482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3" name="Equation" r:id="rId3" imgW="558720" imgH="203040" progId="Equation.DSMT4">
                  <p:embed/>
                </p:oleObj>
              </mc:Choice>
              <mc:Fallback>
                <p:oleObj name="Equation" r:id="rId3" imgW="558720" imgH="20304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1023" y="1425502"/>
                        <a:ext cx="1293224" cy="4822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Curved Left Arrow 1">
            <a:hlinkClick r:id="rId5" action="ppaction://hlinksldjump"/>
          </p:cNvPr>
          <p:cNvSpPr/>
          <p:nvPr/>
        </p:nvSpPr>
        <p:spPr>
          <a:xfrm>
            <a:off x="11665132" y="156754"/>
            <a:ext cx="418011" cy="53557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8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2668</TotalTime>
  <Words>897</Words>
  <Application>Microsoft Office PowerPoint</Application>
  <PresentationFormat>Custom</PresentationFormat>
  <Paragraphs>179</Paragraphs>
  <Slides>24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Office Theme</vt:lpstr>
      <vt:lpstr>Equation</vt:lpstr>
      <vt:lpstr>Document</vt:lpstr>
      <vt:lpstr>TRƯỜNG CAO ĐẲNG LÝ TỰ TRỌNG TP.HCM</vt:lpstr>
      <vt:lpstr>CHƯƠNG I. BẤT ĐẲNG THỨC VÀ BẤT PHƯƠNG TRÌNH</vt:lpstr>
      <vt:lpstr>Cho tam thức </vt:lpstr>
      <vt:lpstr>Cho tam thức </vt:lpstr>
      <vt:lpstr>Cho tam thức </vt:lpstr>
      <vt:lpstr>Cho tam thức </vt:lpstr>
      <vt:lpstr>PowerPoint Presentation</vt:lpstr>
      <vt:lpstr>PowerPoint Presentation</vt:lpstr>
      <vt:lpstr>Dạng 1: Xét dấu các biểu thức có chứa tích, thương.</vt:lpstr>
      <vt:lpstr>Dạng 1: Xét dấu các biểu thức có chứa tích, thương.</vt:lpstr>
      <vt:lpstr>Dạng 1: Xét dấu các biểu thức có chứa tích, thương.</vt:lpstr>
      <vt:lpstr>Dạng 1: Xét dấu các biểu thức có chứa tích, thương.</vt:lpstr>
      <vt:lpstr>Dạng 1: Xét dấu các biểu thức có chứa tích, thương.</vt:lpstr>
      <vt:lpstr>PowerPoint Presentation</vt:lpstr>
      <vt:lpstr>PowerPoint Presentation</vt:lpstr>
      <vt:lpstr>PowerPoint Presentation</vt:lpstr>
      <vt:lpstr>Dạng 3: Tìm m thỏa  điều kiện của phương trình.</vt:lpstr>
      <vt:lpstr>Dạng 3:</vt:lpstr>
      <vt:lpstr>PowerPoint Presentation</vt:lpstr>
      <vt:lpstr>PowerPoint Presentation</vt:lpstr>
      <vt:lpstr>Bài tập củng cố</vt:lpstr>
      <vt:lpstr>PowerPoint Presentation</vt:lpstr>
      <vt:lpstr>Dạng 1: Xét dấu các biểu thức có chứa tích, thương.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CHÀO MỪNG THẦY CÔ TỚI DỰ GIỜ THAO GIẢNG LỚP 10/11</dc:title>
  <dc:creator>XNK-TTBL</dc:creator>
  <cp:lastModifiedBy>DELL</cp:lastModifiedBy>
  <cp:revision>135</cp:revision>
  <cp:lastPrinted>2018-03-21T16:52:30Z</cp:lastPrinted>
  <dcterms:created xsi:type="dcterms:W3CDTF">2017-03-01T13:22:23Z</dcterms:created>
  <dcterms:modified xsi:type="dcterms:W3CDTF">2018-04-01T10:30:05Z</dcterms:modified>
</cp:coreProperties>
</file>